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73" r:id="rId3"/>
    <p:sldId id="260" r:id="rId4"/>
    <p:sldId id="261" r:id="rId5"/>
    <p:sldId id="259" r:id="rId6"/>
    <p:sldId id="262" r:id="rId7"/>
    <p:sldId id="257" r:id="rId8"/>
    <p:sldId id="258" r:id="rId9"/>
    <p:sldId id="264" r:id="rId10"/>
    <p:sldId id="274" r:id="rId11"/>
    <p:sldId id="277" r:id="rId12"/>
    <p:sldId id="267" r:id="rId13"/>
    <p:sldId id="268" r:id="rId14"/>
    <p:sldId id="276" r:id="rId15"/>
    <p:sldId id="270" r:id="rId16"/>
    <p:sldId id="275" r:id="rId17"/>
    <p:sldId id="278" r:id="rId18"/>
    <p:sldId id="269" r:id="rId19"/>
    <p:sldId id="271" r:id="rId20"/>
    <p:sldId id="272" r:id="rId21"/>
    <p:sldId id="263" r:id="rId22"/>
    <p:sldId id="27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FD4282-F267-8C79-F53B-516F6EDA9736}" v="188" dt="2023-03-22T20:16:30.485"/>
    <p1510:client id="{65EC7640-F9DC-443A-B4E8-F859C79DC9FD}" v="39" dt="2023-03-23T02:14:30.596"/>
    <p1510:client id="{896F9103-CE1A-CBF4-CF2E-72C1B7F6C3CD}" v="293" dt="2023-03-23T02:39:40.308"/>
    <p1510:client id="{8E7D9266-DCEF-77B8-98E8-21B663744B70}" v="325" dt="2023-03-23T18:25:44.601"/>
    <p1510:client id="{C6856663-4C88-0F47-870F-3503A940279F}" v="1324" dt="2023-03-23T18:30:39.8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06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152CB9-8559-3E4A-AF51-FA53C437C7CC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5D0BB-A909-8146-9300-D25FB2C18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04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5D0BB-A909-8146-9300-D25FB2C1847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364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5D0BB-A909-8146-9300-D25FB2C1847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035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pro football reference website has relatively simple html has a </a:t>
            </a:r>
            <a:r>
              <a:rPr lang="en-US" err="1"/>
              <a:t>hierarchial</a:t>
            </a:r>
            <a:r>
              <a:rPr lang="en-US"/>
              <a:t> html structure with</a:t>
            </a:r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5D0BB-A909-8146-9300-D25FB2C1847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301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5D0BB-A909-8146-9300-D25FB2C1847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205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5D0BB-A909-8146-9300-D25FB2C1847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13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37.5% of top 10 QBs were on a team that won their division in 2018.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5D0BB-A909-8146-9300-D25FB2C1847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24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EC7F1BE-B681-DE47-BB77-CDCC970DD4FC}" type="datetime1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5E287E6-4633-2448-AB22-703677EC6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103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B5A99-0F93-E648-8CE8-257EC9833EC5}" type="datetime1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87E6-4633-2448-AB22-703677EC68E3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2" descr="NFL Team Logos | Logos &amp; Lists">
            <a:extLst>
              <a:ext uri="{FF2B5EF4-FFF2-40B4-BE49-F238E27FC236}">
                <a16:creationId xmlns:a16="http://schemas.microsoft.com/office/drawing/2014/main" id="{970BB8BA-AA88-749C-CFC2-926EECF457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32443"/>
            <a:ext cx="725557" cy="72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UConn Huskies Logo and symbol, meaning, history, PNG, brand">
            <a:extLst>
              <a:ext uri="{FF2B5EF4-FFF2-40B4-BE49-F238E27FC236}">
                <a16:creationId xmlns:a16="http://schemas.microsoft.com/office/drawing/2014/main" id="{DE94EB2B-097E-619A-6475-416D2A5BC14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2" r="18192"/>
          <a:stretch/>
        </p:blipFill>
        <p:spPr bwMode="auto">
          <a:xfrm>
            <a:off x="11466443" y="6084073"/>
            <a:ext cx="751164" cy="77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8259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596606-14BD-E649-AC8C-4C214951D293}" type="datetime1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5E287E6-4633-2448-AB22-703677EC68E3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NFL Team Logos | Logos &amp; Lists">
            <a:extLst>
              <a:ext uri="{FF2B5EF4-FFF2-40B4-BE49-F238E27FC236}">
                <a16:creationId xmlns:a16="http://schemas.microsoft.com/office/drawing/2014/main" id="{4354C723-F00A-8FBE-4B90-EB35ED74AC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32443"/>
            <a:ext cx="725557" cy="72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UConn Huskies Logo and symbol, meaning, history, PNG, brand">
            <a:extLst>
              <a:ext uri="{FF2B5EF4-FFF2-40B4-BE49-F238E27FC236}">
                <a16:creationId xmlns:a16="http://schemas.microsoft.com/office/drawing/2014/main" id="{5A67ED24-21F7-5257-2AA6-8AA8C1338B5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2" r="18192"/>
          <a:stretch/>
        </p:blipFill>
        <p:spPr bwMode="auto">
          <a:xfrm>
            <a:off x="11466443" y="6084073"/>
            <a:ext cx="751164" cy="77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491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DE6E9-EC65-E249-9D00-CB0890976A2B}" type="datetime1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2" descr="NFL Team Logos | Logos &amp; Lists">
            <a:extLst>
              <a:ext uri="{FF2B5EF4-FFF2-40B4-BE49-F238E27FC236}">
                <a16:creationId xmlns:a16="http://schemas.microsoft.com/office/drawing/2014/main" id="{D2237634-FF13-AFB1-69B8-3CCFBEBCC67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32443"/>
            <a:ext cx="725557" cy="72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UConn Huskies Logo and symbol, meaning, history, PNG, brand">
            <a:extLst>
              <a:ext uri="{FF2B5EF4-FFF2-40B4-BE49-F238E27FC236}">
                <a16:creationId xmlns:a16="http://schemas.microsoft.com/office/drawing/2014/main" id="{2EE26F70-E6A2-620C-4FCC-002D740F6C6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2" r="18192"/>
          <a:stretch/>
        </p:blipFill>
        <p:spPr bwMode="auto">
          <a:xfrm>
            <a:off x="11466443" y="6084073"/>
            <a:ext cx="751164" cy="77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A68AFEB-A0A5-C1D8-7241-5CBC85259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67235" y="6409950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accent2"/>
                </a:solidFill>
              </a:defRPr>
            </a:lvl1pPr>
          </a:lstStyle>
          <a:p>
            <a:fld id="{75E287E6-4633-2448-AB22-703677EC68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391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27A3214-098D-5145-ABD0-9BD504CBED8C}" type="datetime1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5E287E6-4633-2448-AB22-703677EC6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496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9C731-3864-AA46-B29B-D320EFC6DF2B}" type="datetime1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87E6-4633-2448-AB22-703677EC68E3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NFL Team Logos | Logos &amp; Lists">
            <a:extLst>
              <a:ext uri="{FF2B5EF4-FFF2-40B4-BE49-F238E27FC236}">
                <a16:creationId xmlns:a16="http://schemas.microsoft.com/office/drawing/2014/main" id="{A2D7870B-5E6B-D21A-B379-3A8C0697C94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32443"/>
            <a:ext cx="725557" cy="72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UConn Huskies Logo and symbol, meaning, history, PNG, brand">
            <a:extLst>
              <a:ext uri="{FF2B5EF4-FFF2-40B4-BE49-F238E27FC236}">
                <a16:creationId xmlns:a16="http://schemas.microsoft.com/office/drawing/2014/main" id="{CE7B0DD0-97C1-2DC4-1E70-D46B60FAE94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2" r="18192"/>
          <a:stretch/>
        </p:blipFill>
        <p:spPr bwMode="auto">
          <a:xfrm>
            <a:off x="11466443" y="6084073"/>
            <a:ext cx="751164" cy="77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109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7490C-8E46-254A-9E7F-D19DF1DD9456}" type="datetime1">
              <a:rPr lang="en-US" smtClean="0"/>
              <a:t>9/29/2023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87E6-4633-2448-AB22-703677EC68E3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2" descr="NFL Team Logos | Logos &amp; Lists">
            <a:extLst>
              <a:ext uri="{FF2B5EF4-FFF2-40B4-BE49-F238E27FC236}">
                <a16:creationId xmlns:a16="http://schemas.microsoft.com/office/drawing/2014/main" id="{A9280D2E-CC6F-73CB-DA9F-6F041444974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32443"/>
            <a:ext cx="725557" cy="72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UConn Huskies Logo and symbol, meaning, history, PNG, brand">
            <a:extLst>
              <a:ext uri="{FF2B5EF4-FFF2-40B4-BE49-F238E27FC236}">
                <a16:creationId xmlns:a16="http://schemas.microsoft.com/office/drawing/2014/main" id="{57E44D1C-F909-B764-029F-E5FBC2EA809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2" r="18192"/>
          <a:stretch/>
        </p:blipFill>
        <p:spPr bwMode="auto">
          <a:xfrm>
            <a:off x="11466443" y="6084073"/>
            <a:ext cx="751164" cy="77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7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E1466-F3CD-5C49-8F93-8921177B0120}" type="datetime1">
              <a:rPr lang="en-US" smtClean="0"/>
              <a:t>9/29/2023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87E6-4633-2448-AB22-703677EC68E3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2" descr="NFL Team Logos | Logos &amp; Lists">
            <a:extLst>
              <a:ext uri="{FF2B5EF4-FFF2-40B4-BE49-F238E27FC236}">
                <a16:creationId xmlns:a16="http://schemas.microsoft.com/office/drawing/2014/main" id="{C18B27E3-631E-0FCE-E720-FC8A972F678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32443"/>
            <a:ext cx="725557" cy="72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UConn Huskies Logo and symbol, meaning, history, PNG, brand">
            <a:extLst>
              <a:ext uri="{FF2B5EF4-FFF2-40B4-BE49-F238E27FC236}">
                <a16:creationId xmlns:a16="http://schemas.microsoft.com/office/drawing/2014/main" id="{00F614FB-8916-A36C-A6CF-2CA9EE2282D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2" r="18192"/>
          <a:stretch/>
        </p:blipFill>
        <p:spPr bwMode="auto">
          <a:xfrm>
            <a:off x="11466443" y="6084073"/>
            <a:ext cx="751164" cy="77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738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9B4E3-7914-9F45-92B0-23E68B8E5427}" type="datetime1">
              <a:rPr lang="en-US" smtClean="0"/>
              <a:t>9/29/2023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87E6-4633-2448-AB22-703677EC68E3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2" descr="NFL Team Logos | Logos &amp; Lists">
            <a:extLst>
              <a:ext uri="{FF2B5EF4-FFF2-40B4-BE49-F238E27FC236}">
                <a16:creationId xmlns:a16="http://schemas.microsoft.com/office/drawing/2014/main" id="{4FF71588-098A-5748-F214-BC7F3319B0F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32443"/>
            <a:ext cx="725557" cy="72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UConn Huskies Logo and symbol, meaning, history, PNG, brand">
            <a:extLst>
              <a:ext uri="{FF2B5EF4-FFF2-40B4-BE49-F238E27FC236}">
                <a16:creationId xmlns:a16="http://schemas.microsoft.com/office/drawing/2014/main" id="{E328368B-F582-9073-33FB-5856489E763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2" r="18192"/>
          <a:stretch/>
        </p:blipFill>
        <p:spPr bwMode="auto">
          <a:xfrm>
            <a:off x="11466443" y="6084073"/>
            <a:ext cx="751164" cy="77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937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3E560C8-CD97-7C42-A272-74C88FAC77A7}" type="datetime1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5E287E6-4633-2448-AB22-703677EC68E3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NFL Team Logos | Logos &amp; Lists">
            <a:extLst>
              <a:ext uri="{FF2B5EF4-FFF2-40B4-BE49-F238E27FC236}">
                <a16:creationId xmlns:a16="http://schemas.microsoft.com/office/drawing/2014/main" id="{869B750C-ABEC-E75C-A062-250721A8593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32443"/>
            <a:ext cx="725557" cy="72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UConn Huskies Logo and symbol, meaning, history, PNG, brand">
            <a:extLst>
              <a:ext uri="{FF2B5EF4-FFF2-40B4-BE49-F238E27FC236}">
                <a16:creationId xmlns:a16="http://schemas.microsoft.com/office/drawing/2014/main" id="{6E25B03C-7C05-A350-EF2F-82C1154655D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2" r="18192"/>
          <a:stretch/>
        </p:blipFill>
        <p:spPr bwMode="auto">
          <a:xfrm>
            <a:off x="11466443" y="6084073"/>
            <a:ext cx="751164" cy="77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277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D8441-70BE-A44B-A934-3F8E6952F1AE}" type="datetime1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87E6-4633-2448-AB22-703677EC68E3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NFL Team Logos | Logos &amp; Lists">
            <a:extLst>
              <a:ext uri="{FF2B5EF4-FFF2-40B4-BE49-F238E27FC236}">
                <a16:creationId xmlns:a16="http://schemas.microsoft.com/office/drawing/2014/main" id="{8E7C534B-466E-8BA0-87AB-50E515AB03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32443"/>
            <a:ext cx="725557" cy="72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UConn Huskies Logo and symbol, meaning, history, PNG, brand">
            <a:extLst>
              <a:ext uri="{FF2B5EF4-FFF2-40B4-BE49-F238E27FC236}">
                <a16:creationId xmlns:a16="http://schemas.microsoft.com/office/drawing/2014/main" id="{EDC4109F-B772-49D6-354D-F219035BA03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2" r="18192"/>
          <a:stretch/>
        </p:blipFill>
        <p:spPr bwMode="auto">
          <a:xfrm>
            <a:off x="11466443" y="6084073"/>
            <a:ext cx="751164" cy="77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717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5E0928E6-F30C-434E-8932-A7657F47DD94}" type="datetime1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67235" y="6409950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accent2"/>
                </a:solidFill>
              </a:defRPr>
            </a:lvl1pPr>
          </a:lstStyle>
          <a:p>
            <a:fld id="{75E287E6-4633-2448-AB22-703677EC68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53240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ertreviews.co.uk/streaming/1416645/how-to-watch-nf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buffalonews.com/sports/bills/observations-brandon-beane-says-bills-loved-didnt-want-to-lose-tremaine-edmunds/article_d5d33518-c455-11ed-b3f1-ff25b721dfde.htm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www.pro-football-reference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-football-reference.co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-football-reference.com/years/2022/index.htm" TargetMode="External"/><Relationship Id="rId7" Type="http://schemas.openxmlformats.org/officeDocument/2006/relationships/hyperlink" Target="https://www.pro-football-reference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www.pro-football-reference.com/years/2022/fantasy.htm" TargetMode="Externa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-football-reference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ro-football-reference.com/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F633E-47BF-53C7-368D-41277C8CAD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/>
              <a:t>Pro Football Reference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CF7FB1-8F47-691D-8F74-7DB61345FF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/>
              <a:t>Team 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D6BBFA-1CBA-D9A7-F4B6-DB289D0048ED}"/>
              </a:ext>
            </a:extLst>
          </p:cNvPr>
          <p:cNvSpPr txBox="1"/>
          <p:nvPr/>
        </p:nvSpPr>
        <p:spPr>
          <a:xfrm>
            <a:off x="581191" y="3268717"/>
            <a:ext cx="83977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>
                <a:solidFill>
                  <a:schemeClr val="bg1"/>
                </a:solidFill>
              </a:rPr>
              <a:t>ANU VERMA</a:t>
            </a:r>
          </a:p>
          <a:p>
            <a:r>
              <a:rPr lang="en-US" spc="300">
                <a:solidFill>
                  <a:schemeClr val="bg1"/>
                </a:solidFill>
              </a:rPr>
              <a:t>JONATHAN RUCINSKI</a:t>
            </a:r>
          </a:p>
          <a:p>
            <a:pPr algn="l"/>
            <a:r>
              <a:rPr lang="en-US" i="0" spc="300">
                <a:solidFill>
                  <a:schemeClr val="bg1"/>
                </a:solidFill>
                <a:effectLst/>
                <a:latin typeface="Google Sans Text"/>
              </a:rPr>
              <a:t>SAIPREETHI SUNKU</a:t>
            </a:r>
            <a:br>
              <a:rPr lang="en-US" spc="300">
                <a:solidFill>
                  <a:schemeClr val="bg1"/>
                </a:solidFill>
              </a:rPr>
            </a:br>
            <a:r>
              <a:rPr lang="en-US" i="0" spc="300">
                <a:solidFill>
                  <a:schemeClr val="bg1"/>
                </a:solidFill>
                <a:effectLst/>
                <a:latin typeface="Google Sans Text"/>
              </a:rPr>
              <a:t>SAMUEL TERR</a:t>
            </a:r>
            <a:br>
              <a:rPr lang="en-US" spc="300">
                <a:solidFill>
                  <a:schemeClr val="bg1"/>
                </a:solidFill>
              </a:rPr>
            </a:br>
            <a:r>
              <a:rPr lang="en-US" i="0" spc="300">
                <a:solidFill>
                  <a:schemeClr val="bg1"/>
                </a:solidFill>
                <a:effectLst/>
                <a:latin typeface="Google Sans Text"/>
              </a:rPr>
              <a:t>VISHNU CHANDRA ADUSUMILLI</a:t>
            </a:r>
          </a:p>
          <a:p>
            <a:pPr algn="l"/>
            <a:r>
              <a:rPr lang="en-US" i="0" spc="300">
                <a:solidFill>
                  <a:schemeClr val="bg1"/>
                </a:solidFill>
                <a:effectLst/>
                <a:latin typeface="Google Sans Text"/>
              </a:rPr>
              <a:t>XINYUE CHEN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E5331B-92DD-F981-752A-2C3AE9B99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87E6-4633-2448-AB22-703677EC68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609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4C68B5F-AABF-A2AD-475A-3364F0295AFD}"/>
              </a:ext>
            </a:extLst>
          </p:cNvPr>
          <p:cNvSpPr/>
          <p:nvPr/>
        </p:nvSpPr>
        <p:spPr>
          <a:xfrm>
            <a:off x="6344538" y="4895436"/>
            <a:ext cx="5718714" cy="1190871"/>
          </a:xfrm>
          <a:prstGeom prst="roundRect">
            <a:avLst>
              <a:gd name="adj" fmla="val 6434"/>
            </a:avLst>
          </a:prstGeom>
          <a:ln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ECED926-7292-3D2D-D5D3-8A6A5E38F9D8}"/>
              </a:ext>
            </a:extLst>
          </p:cNvPr>
          <p:cNvSpPr/>
          <p:nvPr/>
        </p:nvSpPr>
        <p:spPr>
          <a:xfrm>
            <a:off x="6380922" y="2782958"/>
            <a:ext cx="5718714" cy="1942640"/>
          </a:xfrm>
          <a:prstGeom prst="roundRect">
            <a:avLst>
              <a:gd name="adj" fmla="val 6434"/>
            </a:avLst>
          </a:prstGeom>
          <a:ln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691ED5-9C4B-AC33-9ABF-DA654661A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00" b="1" i="1"/>
              <a:t>Data Cleaning</a:t>
            </a:r>
            <a:br>
              <a:rPr lang="en-US"/>
            </a:br>
            <a:r>
              <a:rPr lang="en-US"/>
              <a:t>Extracting year, adding division column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D03FF-CA1A-7CC3-4DC3-BA609D450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325" y="2481231"/>
            <a:ext cx="5975597" cy="3959326"/>
          </a:xfrm>
        </p:spPr>
        <p:txBody>
          <a:bodyPr>
            <a:noAutofit/>
          </a:bodyPr>
          <a:lstStyle/>
          <a:p>
            <a:r>
              <a:rPr lang="en-US" sz="1600"/>
              <a:t>Extracting year from URL for both Standings and NFL </a:t>
            </a:r>
            <a:r>
              <a:rPr lang="en-US" sz="1600" err="1"/>
              <a:t>dataframes</a:t>
            </a:r>
            <a:endParaRPr lang="en-US" sz="1600"/>
          </a:p>
          <a:p>
            <a:pPr lvl="1"/>
            <a:r>
              <a:rPr lang="en-US" sz="1400"/>
              <a:t>Stored URL for every row scraped</a:t>
            </a:r>
          </a:p>
          <a:p>
            <a:pPr lvl="1"/>
            <a:r>
              <a:rPr lang="en-US" sz="1400"/>
              <a:t>Extracted year from URL using regular expression and stored it in a new column called ‘Year’</a:t>
            </a:r>
          </a:p>
          <a:p>
            <a:r>
              <a:rPr lang="en-US" sz="1600"/>
              <a:t>Adding division names</a:t>
            </a:r>
          </a:p>
          <a:p>
            <a:pPr lvl="1"/>
            <a:r>
              <a:rPr lang="en-US" sz="1400"/>
              <a:t>‘Division’ column was added to the NFL data to contain division names</a:t>
            </a:r>
          </a:p>
          <a:p>
            <a:r>
              <a:rPr lang="en-US" sz="1600"/>
              <a:t>Adding full team names</a:t>
            </a:r>
          </a:p>
          <a:p>
            <a:pPr lvl="1"/>
            <a:r>
              <a:rPr lang="en-US" sz="1400"/>
              <a:t>Team name abbreviations were converted to complete names and mapped using map method</a:t>
            </a:r>
          </a:p>
          <a:p>
            <a:r>
              <a:rPr lang="en-US" sz="1600"/>
              <a:t>Renaming teams to reflect the latest developments</a:t>
            </a:r>
          </a:p>
          <a:p>
            <a:pPr lvl="1"/>
            <a:r>
              <a:rPr lang="en-US" sz="1400"/>
              <a:t>Washington Redskins, Washington Football Team </a:t>
            </a:r>
            <a:r>
              <a:rPr lang="en-US" sz="1400">
                <a:sym typeface="Wingdings" pitchFamily="2" charset="2"/>
              </a:rPr>
              <a:t> Washington Commanders</a:t>
            </a:r>
          </a:p>
          <a:p>
            <a:pPr lvl="1"/>
            <a:r>
              <a:rPr lang="en-US" sz="1400">
                <a:sym typeface="Wingdings" pitchFamily="2" charset="2"/>
              </a:rPr>
              <a:t>Oakland Raider  Las Vegas Raiders</a:t>
            </a:r>
          </a:p>
          <a:p>
            <a:r>
              <a:rPr lang="en-US" sz="1600">
                <a:sym typeface="Wingdings" pitchFamily="2" charset="2"/>
              </a:rPr>
              <a:t>Converting relevant columns to numeric</a:t>
            </a:r>
            <a:endParaRPr lang="en-US" sz="1600"/>
          </a:p>
          <a:p>
            <a:pPr lvl="1"/>
            <a:endParaRPr lang="en-US" sz="1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9D7B52-BDD3-7E74-967C-CB3A98FC1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468" y="2227231"/>
            <a:ext cx="5194300" cy="254000"/>
          </a:xfrm>
          <a:prstGeom prst="rect">
            <a:avLst/>
          </a:prstGeom>
          <a:ln w="38100">
            <a:solidFill>
              <a:schemeClr val="accent5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69DE38-24BC-4C95-FC15-7574C8EED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468" y="5084386"/>
            <a:ext cx="4038600" cy="254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6CABAD-3817-06E9-45CC-8EEAFCF80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468" y="5449525"/>
            <a:ext cx="4800600" cy="495300"/>
          </a:xfrm>
          <a:prstGeom prst="rect">
            <a:avLst/>
          </a:prstGeom>
        </p:spPr>
      </p:pic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AB377503-3B5E-A65E-1140-EE99E854E4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0468" y="2876774"/>
            <a:ext cx="3143803" cy="902781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DF4D1969-A7E0-8D1C-C65C-C4BDD757AB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0468" y="3835125"/>
            <a:ext cx="5562784" cy="83490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639850-2A59-5971-40B4-53BB171EE2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9343" y="6325669"/>
            <a:ext cx="1052508" cy="365125"/>
          </a:xfrm>
        </p:spPr>
        <p:txBody>
          <a:bodyPr/>
          <a:lstStyle/>
          <a:p>
            <a:fld id="{75E287E6-4633-2448-AB22-703677EC68E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82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D6B1935-F2A9-6660-8F3B-9A571D53A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00" b="1" i="1"/>
              <a:t>RESULTS</a:t>
            </a:r>
            <a:br>
              <a:rPr lang="en-US"/>
            </a:br>
            <a:r>
              <a:rPr lang="en-US"/>
              <a:t>NFL and Standings </a:t>
            </a:r>
            <a:r>
              <a:rPr lang="en-US" err="1"/>
              <a:t>dataframes</a:t>
            </a:r>
            <a:endParaRPr lang="en-US"/>
          </a:p>
        </p:txBody>
      </p:sp>
      <p:pic>
        <p:nvPicPr>
          <p:cNvPr id="7" name="Picture 6" descr="Table&#10;&#10;Description automatically generated with medium confidence">
            <a:extLst>
              <a:ext uri="{FF2B5EF4-FFF2-40B4-BE49-F238E27FC236}">
                <a16:creationId xmlns:a16="http://schemas.microsoft.com/office/drawing/2014/main" id="{C3B19B0A-8F36-FE57-D876-BAC7604B6D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0"/>
          <a:stretch/>
        </p:blipFill>
        <p:spPr>
          <a:xfrm>
            <a:off x="581192" y="2408259"/>
            <a:ext cx="11216648" cy="1554141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710A996B-3496-AA9C-E451-FD3A5EC25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0" y="4441318"/>
            <a:ext cx="10843554" cy="1667776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008FFC-610F-F117-44DC-ED7AB2099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9343" y="6325669"/>
            <a:ext cx="1052508" cy="365125"/>
          </a:xfrm>
        </p:spPr>
        <p:txBody>
          <a:bodyPr/>
          <a:lstStyle/>
          <a:p>
            <a:fld id="{75E287E6-4633-2448-AB22-703677EC68E3}" type="slidenum">
              <a:rPr lang="en-US" smtClean="0"/>
              <a:t>11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D79962-EB3C-7E64-988D-183809148348}"/>
              </a:ext>
            </a:extLst>
          </p:cNvPr>
          <p:cNvSpPr txBox="1"/>
          <p:nvPr/>
        </p:nvSpPr>
        <p:spPr>
          <a:xfrm>
            <a:off x="581191" y="2017059"/>
            <a:ext cx="294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6"/>
                </a:solidFill>
              </a:rPr>
              <a:t>NFL Fantasy </a:t>
            </a:r>
            <a:r>
              <a:rPr lang="en-US" b="1" err="1">
                <a:solidFill>
                  <a:schemeClr val="accent6"/>
                </a:solidFill>
              </a:rPr>
              <a:t>Dataframe</a:t>
            </a:r>
            <a:endParaRPr lang="en-US" b="1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2E4F34-8A8D-596A-B37C-1A6FFFA9A864}"/>
              </a:ext>
            </a:extLst>
          </p:cNvPr>
          <p:cNvSpPr txBox="1"/>
          <p:nvPr/>
        </p:nvSpPr>
        <p:spPr>
          <a:xfrm>
            <a:off x="581190" y="4071986"/>
            <a:ext cx="294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6"/>
                </a:solidFill>
              </a:rPr>
              <a:t>Standings </a:t>
            </a:r>
            <a:r>
              <a:rPr lang="en-US" b="1" err="1">
                <a:solidFill>
                  <a:schemeClr val="accent6"/>
                </a:solidFill>
              </a:rPr>
              <a:t>Dataframe</a:t>
            </a:r>
            <a:endParaRPr lang="en-US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597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0C846-79DB-A4AE-8CFE-0A61D9252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27" y="413293"/>
            <a:ext cx="11029616" cy="1300670"/>
          </a:xfrm>
        </p:spPr>
        <p:txBody>
          <a:bodyPr>
            <a:normAutofit/>
          </a:bodyPr>
          <a:lstStyle/>
          <a:p>
            <a:r>
              <a:rPr lang="en-US" sz="1600" b="1" i="1"/>
              <a:t>Visualization</a:t>
            </a:r>
            <a:br>
              <a:rPr lang="en-US" sz="1600" b="1" i="1"/>
            </a:br>
            <a:r>
              <a:rPr lang="en-US">
                <a:ea typeface="+mj-lt"/>
                <a:cs typeface="+mj-lt"/>
              </a:rPr>
              <a:t>Plot of QB,RB,TE &amp;WR players for the year(2018-2022)</a:t>
            </a:r>
            <a:endParaRPr lang="en-US" b="1" i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87D5ED-3FB2-78B9-41F2-82F2C465F74C}"/>
              </a:ext>
            </a:extLst>
          </p:cNvPr>
          <p:cNvSpPr txBox="1"/>
          <p:nvPr/>
        </p:nvSpPr>
        <p:spPr>
          <a:xfrm>
            <a:off x="1867278" y="410053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QB players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6609FE-D1AA-FD82-A59E-204F140DD230}"/>
              </a:ext>
            </a:extLst>
          </p:cNvPr>
          <p:cNvSpPr txBox="1"/>
          <p:nvPr/>
        </p:nvSpPr>
        <p:spPr>
          <a:xfrm>
            <a:off x="5376677" y="41598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RB players</a:t>
            </a:r>
          </a:p>
        </p:txBody>
      </p:sp>
      <p:pic>
        <p:nvPicPr>
          <p:cNvPr id="11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BDC38565-6244-85BC-1EB5-5099C31FB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490" y="1989141"/>
            <a:ext cx="3543302" cy="2052919"/>
          </a:xfrm>
        </p:spPr>
      </p:pic>
      <p:pic>
        <p:nvPicPr>
          <p:cNvPr id="12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9F3231A7-0DC0-9931-C608-0BB9E7E7C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694" y="1826474"/>
            <a:ext cx="3397623" cy="2281687"/>
          </a:xfrm>
          <a:prstGeom prst="rect">
            <a:avLst/>
          </a:prstGeom>
        </p:spPr>
      </p:pic>
      <p:pic>
        <p:nvPicPr>
          <p:cNvPr id="13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E5186D5C-2313-CA8B-B199-F3BD56AB5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047" y="4646171"/>
            <a:ext cx="3953435" cy="2074905"/>
          </a:xfrm>
          <a:prstGeom prst="rect">
            <a:avLst/>
          </a:prstGeom>
        </p:spPr>
      </p:pic>
      <p:pic>
        <p:nvPicPr>
          <p:cNvPr id="14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170C06E4-1C31-5EB8-28D5-8BCB2E3CE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6894" y="1917830"/>
            <a:ext cx="3809999" cy="22872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772B698-B031-2A19-C628-9470058A8BBF}"/>
              </a:ext>
            </a:extLst>
          </p:cNvPr>
          <p:cNvSpPr txBox="1"/>
          <p:nvPr/>
        </p:nvSpPr>
        <p:spPr>
          <a:xfrm>
            <a:off x="9043147" y="4278405"/>
            <a:ext cx="13536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 players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EEDF04-F03A-FF07-EF78-FA75D1B91E38}"/>
              </a:ext>
            </a:extLst>
          </p:cNvPr>
          <p:cNvSpPr txBox="1"/>
          <p:nvPr/>
        </p:nvSpPr>
        <p:spPr>
          <a:xfrm>
            <a:off x="7167281" y="6129617"/>
            <a:ext cx="12998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WR players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DB53A2-6DBF-5655-5B27-8671CC8C57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9343" y="6325669"/>
            <a:ext cx="1052508" cy="365125"/>
          </a:xfrm>
        </p:spPr>
        <p:txBody>
          <a:bodyPr/>
          <a:lstStyle/>
          <a:p>
            <a:fld id="{75E287E6-4633-2448-AB22-703677EC68E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81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EAE4-A8F3-491E-DBFA-2C19826B1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28419"/>
            <a:ext cx="11029616" cy="1421631"/>
          </a:xfrm>
        </p:spPr>
        <p:txBody>
          <a:bodyPr>
            <a:normAutofit fontScale="90000"/>
          </a:bodyPr>
          <a:lstStyle/>
          <a:p>
            <a:r>
              <a:rPr lang="en-US" sz="1600" b="1" i="1">
                <a:ea typeface="+mj-lt"/>
                <a:cs typeface="+mj-lt"/>
              </a:rPr>
              <a:t>Visualization</a:t>
            </a:r>
            <a:br>
              <a:rPr lang="en-US">
                <a:ea typeface="+mj-lt"/>
                <a:cs typeface="+mj-lt"/>
              </a:rPr>
            </a:br>
            <a:r>
              <a:rPr lang="en-US">
                <a:ea typeface="+mj-lt"/>
                <a:cs typeface="+mj-lt"/>
              </a:rPr>
              <a:t>Top 10 NFL players Yards &amp; Touchdowns for the year(2018-2022)</a:t>
            </a:r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9332C8-1F57-DC79-FB23-523F1198549D}"/>
              </a:ext>
            </a:extLst>
          </p:cNvPr>
          <p:cNvSpPr txBox="1"/>
          <p:nvPr/>
        </p:nvSpPr>
        <p:spPr>
          <a:xfrm>
            <a:off x="8569027" y="6533250"/>
            <a:ext cx="12460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 players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12FCF9-26D7-6D68-B29F-21985B194497}"/>
              </a:ext>
            </a:extLst>
          </p:cNvPr>
          <p:cNvSpPr txBox="1"/>
          <p:nvPr/>
        </p:nvSpPr>
        <p:spPr>
          <a:xfrm>
            <a:off x="3334238" y="6520876"/>
            <a:ext cx="13626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WR players</a:t>
            </a:r>
          </a:p>
        </p:txBody>
      </p:sp>
      <p:pic>
        <p:nvPicPr>
          <p:cNvPr id="11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1DB345E3-630F-05FC-ABA9-088074A8E5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2466" y="1878763"/>
            <a:ext cx="3841937" cy="2085415"/>
          </a:xfrm>
        </p:spPr>
      </p:pic>
      <p:pic>
        <p:nvPicPr>
          <p:cNvPr id="12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847C37C5-AB7E-49EE-A05A-B1626AFAB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705" y="1822679"/>
            <a:ext cx="4025153" cy="2172737"/>
          </a:xfrm>
          <a:prstGeom prst="rect">
            <a:avLst/>
          </a:prstGeom>
        </p:spPr>
      </p:pic>
      <p:pic>
        <p:nvPicPr>
          <p:cNvPr id="13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D19A35AA-D93C-EBF8-0F68-ABF33D067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35" y="4372481"/>
            <a:ext cx="3953435" cy="2156121"/>
          </a:xfrm>
          <a:prstGeom prst="rect">
            <a:avLst/>
          </a:prstGeom>
        </p:spPr>
      </p:pic>
      <p:pic>
        <p:nvPicPr>
          <p:cNvPr id="14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BD1A9C65-5789-BDBF-D4F8-910475B10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3859" y="4326510"/>
            <a:ext cx="4114800" cy="22480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9C65282-A5F3-DBED-8B64-8B18955423E2}"/>
              </a:ext>
            </a:extLst>
          </p:cNvPr>
          <p:cNvSpPr txBox="1"/>
          <p:nvPr/>
        </p:nvSpPr>
        <p:spPr>
          <a:xfrm>
            <a:off x="3337112" y="3888441"/>
            <a:ext cx="13178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QB players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F7ED9A-EFA4-A2ED-7DEA-3D1FF44FA010}"/>
              </a:ext>
            </a:extLst>
          </p:cNvPr>
          <p:cNvSpPr txBox="1"/>
          <p:nvPr/>
        </p:nvSpPr>
        <p:spPr>
          <a:xfrm>
            <a:off x="8292353" y="3924300"/>
            <a:ext cx="12460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RB players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B2E990-BC9D-2CBA-0899-6516EF985E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9343" y="6325669"/>
            <a:ext cx="1052508" cy="365125"/>
          </a:xfrm>
        </p:spPr>
        <p:txBody>
          <a:bodyPr/>
          <a:lstStyle/>
          <a:p>
            <a:fld id="{75E287E6-4633-2448-AB22-703677EC68E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05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118CC-7F42-CD9F-46B9-28C8C9E3F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994" y="786332"/>
            <a:ext cx="11029616" cy="1013800"/>
          </a:xfrm>
        </p:spPr>
        <p:txBody>
          <a:bodyPr/>
          <a:lstStyle/>
          <a:p>
            <a:r>
              <a:rPr lang="en-US" sz="1600" b="1" i="1">
                <a:ea typeface="+mj-lt"/>
                <a:cs typeface="+mj-lt"/>
              </a:rPr>
              <a:t>Visualization</a:t>
            </a:r>
            <a:br>
              <a:rPr lang="en-US">
                <a:ea typeface="+mj-lt"/>
                <a:cs typeface="+mj-lt"/>
              </a:rPr>
            </a:br>
            <a:r>
              <a:rPr lang="en-US">
                <a:ea typeface="+mj-lt"/>
                <a:cs typeface="+mj-lt"/>
              </a:rPr>
              <a:t>Plot for all players in the year 2018-2022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CA17BE-331A-213A-3EC1-40E13E97A194}"/>
              </a:ext>
            </a:extLst>
          </p:cNvPr>
          <p:cNvSpPr txBox="1"/>
          <p:nvPr/>
        </p:nvSpPr>
        <p:spPr>
          <a:xfrm>
            <a:off x="8596648" y="2092817"/>
            <a:ext cx="2743200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Maximum yards and touchdown in the year 2018-2022 for NFL is QB players</a:t>
            </a:r>
            <a:endParaRPr lang="en-US"/>
          </a:p>
          <a:p>
            <a:br>
              <a:rPr lang="en-US"/>
            </a:b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Least yards and touchdowns can be observed for TE  players</a:t>
            </a:r>
            <a:endParaRPr lang="en-US"/>
          </a:p>
          <a:p>
            <a:br>
              <a:rPr lang="en-US"/>
            </a:b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Trend can be seen in QB players from 2018-2022</a:t>
            </a:r>
            <a:endParaRPr lang="en-US"/>
          </a:p>
          <a:p>
            <a:pPr algn="l"/>
            <a:endParaRPr lang="en-US"/>
          </a:p>
        </p:txBody>
      </p:sp>
      <p:pic>
        <p:nvPicPr>
          <p:cNvPr id="7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F3064A65-1F90-6CA0-E79D-2C2A0EB0EE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956" y="1998045"/>
            <a:ext cx="7969213" cy="418272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0547EA-4B15-1C21-EE3A-2B098C28B8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9343" y="6325669"/>
            <a:ext cx="1052508" cy="365125"/>
          </a:xfrm>
        </p:spPr>
        <p:txBody>
          <a:bodyPr/>
          <a:lstStyle/>
          <a:p>
            <a:fld id="{75E287E6-4633-2448-AB22-703677EC68E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977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C69BD-FA2B-3B1F-49DC-926390E22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682" y="790541"/>
            <a:ext cx="11029616" cy="1013800"/>
          </a:xfrm>
        </p:spPr>
        <p:txBody>
          <a:bodyPr/>
          <a:lstStyle/>
          <a:p>
            <a:r>
              <a:rPr lang="en-US" sz="1600" b="1" i="1">
                <a:ea typeface="+mj-lt"/>
                <a:cs typeface="+mj-lt"/>
              </a:rPr>
              <a:t>Visualization</a:t>
            </a:r>
            <a:br>
              <a:rPr lang="en-US">
                <a:ea typeface="+mj-lt"/>
                <a:cs typeface="+mj-lt"/>
              </a:rPr>
            </a:br>
            <a:r>
              <a:rPr lang="en-US">
                <a:ea typeface="+mj-lt"/>
                <a:cs typeface="+mj-lt"/>
              </a:rPr>
              <a:t>Top 10 NFL players by Yards and Touchdowns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4611EC-B529-3809-DDF2-CBCE768E4E77}"/>
              </a:ext>
            </a:extLst>
          </p:cNvPr>
          <p:cNvSpPr txBox="1"/>
          <p:nvPr/>
        </p:nvSpPr>
        <p:spPr>
          <a:xfrm>
            <a:off x="8521521" y="2194774"/>
            <a:ext cx="2743200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QB players are standing out from all other players in the top 10 list of NFL players yards and touchdowns 2018-2022</a:t>
            </a:r>
            <a:endParaRPr lang="en-US"/>
          </a:p>
          <a:p>
            <a:br>
              <a:rPr lang="en-US"/>
            </a:b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Other players(TE,WR,RB) has minimum yards and touchdowns(2018-2022)</a:t>
            </a:r>
            <a:endParaRPr lang="en-US"/>
          </a:p>
          <a:p>
            <a:pPr algn="l"/>
            <a:endParaRPr lang="en-US"/>
          </a:p>
        </p:txBody>
      </p:sp>
      <p:pic>
        <p:nvPicPr>
          <p:cNvPr id="10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B1E04202-3BFF-C729-235B-915B0DADB7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4656" y="1965848"/>
            <a:ext cx="7268826" cy="44188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E95F0-AC32-6EBC-83FB-55E07648CB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9343" y="6325669"/>
            <a:ext cx="1052508" cy="365125"/>
          </a:xfrm>
        </p:spPr>
        <p:txBody>
          <a:bodyPr/>
          <a:lstStyle/>
          <a:p>
            <a:fld id="{75E287E6-4633-2448-AB22-703677EC68E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10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EBC66-4E99-6B55-117E-6C8B6F59D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00" b="1" i="1"/>
              <a:t>Analysis</a:t>
            </a:r>
            <a:br>
              <a:rPr lang="en-US" sz="1600" b="1" i="1"/>
            </a:br>
            <a:r>
              <a:rPr lang="en-US"/>
              <a:t>Top 10 players – Example Output</a:t>
            </a:r>
            <a:endParaRPr lang="en-US" sz="1600" b="1" i="1"/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91177186-352E-42F1-E543-B761E4BAC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271" y="2534159"/>
            <a:ext cx="6234454" cy="332497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0E3C07-FCB7-0E78-9E4F-7C14AA210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87E6-4633-2448-AB22-703677EC68E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245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C69BD-FA2B-3B1F-49DC-926390E22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682" y="790541"/>
            <a:ext cx="11029616" cy="1013800"/>
          </a:xfrm>
        </p:spPr>
        <p:txBody>
          <a:bodyPr/>
          <a:lstStyle/>
          <a:p>
            <a:r>
              <a:rPr lang="en-US" sz="1600" b="1" i="1">
                <a:ea typeface="+mj-lt"/>
                <a:cs typeface="+mj-lt"/>
              </a:rPr>
              <a:t>Visualization</a:t>
            </a:r>
            <a:br>
              <a:rPr lang="en-US">
                <a:ea typeface="+mj-lt"/>
                <a:cs typeface="+mj-lt"/>
              </a:rPr>
            </a:br>
            <a:r>
              <a:rPr lang="en-US">
                <a:ea typeface="+mj-lt"/>
                <a:cs typeface="+mj-lt"/>
              </a:rPr>
              <a:t>NFL 2022-2023 season win loss by team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4611EC-B529-3809-DDF2-CBCE768E4E77}"/>
              </a:ext>
            </a:extLst>
          </p:cNvPr>
          <p:cNvSpPr txBox="1"/>
          <p:nvPr/>
        </p:nvSpPr>
        <p:spPr>
          <a:xfrm>
            <a:off x="8684081" y="2540214"/>
            <a:ext cx="338328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In 2022-23 season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 Philadelphia Eagles and Kansas City Chiefs had the best win-loss record(14-3).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Chicago Bears had the worst win-loss record (3-14).</a:t>
            </a:r>
            <a:endParaRPr lang="en-US"/>
          </a:p>
        </p:txBody>
      </p:sp>
      <p:pic>
        <p:nvPicPr>
          <p:cNvPr id="8" name="Picture 8" descr="Chart&#10;&#10;Description automatically generated">
            <a:extLst>
              <a:ext uri="{FF2B5EF4-FFF2-40B4-BE49-F238E27FC236}">
                <a16:creationId xmlns:a16="http://schemas.microsoft.com/office/drawing/2014/main" id="{B95D3162-10F2-B073-1C80-451538342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348" y="2444656"/>
            <a:ext cx="8176342" cy="3678303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BE2279-BECE-E6AB-F06F-684F83460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9343" y="6325669"/>
            <a:ext cx="1052508" cy="365125"/>
          </a:xfrm>
        </p:spPr>
        <p:txBody>
          <a:bodyPr/>
          <a:lstStyle/>
          <a:p>
            <a:fld id="{75E287E6-4633-2448-AB22-703677EC68E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79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118CC-7F42-CD9F-46B9-28C8C9E3F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994" y="786332"/>
            <a:ext cx="11029616" cy="1013800"/>
          </a:xfrm>
        </p:spPr>
        <p:txBody>
          <a:bodyPr/>
          <a:lstStyle/>
          <a:p>
            <a:r>
              <a:rPr lang="en-US" sz="1600" b="1" i="1">
                <a:ea typeface="+mj-lt"/>
                <a:cs typeface="+mj-lt"/>
              </a:rPr>
              <a:t>Visualization</a:t>
            </a:r>
            <a:br>
              <a:rPr lang="en-US">
                <a:ea typeface="+mj-lt"/>
                <a:cs typeface="+mj-lt"/>
              </a:rPr>
            </a:br>
            <a:r>
              <a:rPr lang="en-US">
                <a:ea typeface="+mj-lt"/>
                <a:cs typeface="+mj-lt"/>
              </a:rPr>
              <a:t>Line Graph for Division Team rankings 2018-2022 Seasons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CA17BE-331A-213A-3EC1-40E13E97A194}"/>
              </a:ext>
            </a:extLst>
          </p:cNvPr>
          <p:cNvSpPr txBox="1"/>
          <p:nvPr/>
        </p:nvSpPr>
        <p:spPr>
          <a:xfrm>
            <a:off x="8608743" y="1899293"/>
            <a:ext cx="3227009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Buffalo Bills have improved performance over time resulting in their sustained position at the top of the division since 2020</a:t>
            </a:r>
            <a:endParaRPr lang="en-US"/>
          </a:p>
          <a:p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In 2018, the Dolphins and Patriots emerged as the leading contenders, they have since traded places between second and third ranking in subsequent years.</a:t>
            </a:r>
          </a:p>
          <a:p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Despite team changes, the Jets remain the lowest contender in the division.</a:t>
            </a:r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  <p:pic>
        <p:nvPicPr>
          <p:cNvPr id="9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9733F639-1E53-FB0B-B4C4-7496962C2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9" y="2244989"/>
            <a:ext cx="8560157" cy="374748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8DAFFF-0D03-3E86-8783-0B72583618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9343" y="6325669"/>
            <a:ext cx="1052508" cy="365125"/>
          </a:xfrm>
        </p:spPr>
        <p:txBody>
          <a:bodyPr/>
          <a:lstStyle/>
          <a:p>
            <a:fld id="{75E287E6-4633-2448-AB22-703677EC68E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94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0CE60-C5D7-F3DF-618F-EDC5CE269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b="1" i="1"/>
              <a:t>Analysis</a:t>
            </a:r>
            <a:br>
              <a:rPr lang="en-US" sz="1600" b="1" i="1"/>
            </a:br>
            <a:r>
              <a:rPr lang="en-US"/>
              <a:t>impact of each position on winning teams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4B0077-F30F-1436-7003-875A1FCC8D3C}"/>
              </a:ext>
            </a:extLst>
          </p:cNvPr>
          <p:cNvSpPr/>
          <p:nvPr/>
        </p:nvSpPr>
        <p:spPr>
          <a:xfrm>
            <a:off x="493986" y="1925848"/>
            <a:ext cx="5528442" cy="262759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Which position had the biggest impact over 5 seasons?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58466A-009B-475F-BDE4-E1F9960007A8}"/>
              </a:ext>
            </a:extLst>
          </p:cNvPr>
          <p:cNvSpPr/>
          <p:nvPr/>
        </p:nvSpPr>
        <p:spPr>
          <a:xfrm>
            <a:off x="6174621" y="1923856"/>
            <a:ext cx="5528442" cy="262759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Yearly breakdown</a:t>
            </a:r>
          </a:p>
        </p:txBody>
      </p:sp>
      <p:pic>
        <p:nvPicPr>
          <p:cNvPr id="11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79C689D6-958D-4364-6486-2EB873FCB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47" y="2539836"/>
            <a:ext cx="5527239" cy="3327230"/>
          </a:xfrm>
          <a:prstGeom prst="rect">
            <a:avLst/>
          </a:prstGeom>
        </p:spPr>
      </p:pic>
      <p:pic>
        <p:nvPicPr>
          <p:cNvPr id="4" name="Picture 5" descr="Table&#10;&#10;Description automatically generated">
            <a:extLst>
              <a:ext uri="{FF2B5EF4-FFF2-40B4-BE49-F238E27FC236}">
                <a16:creationId xmlns:a16="http://schemas.microsoft.com/office/drawing/2014/main" id="{CB23647C-9E9F-9295-7F70-493130F74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3639" y="2540959"/>
            <a:ext cx="3469341" cy="33269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21DDA-C20B-8306-28EF-6DE49A434C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9343" y="6325669"/>
            <a:ext cx="1052508" cy="365125"/>
          </a:xfrm>
        </p:spPr>
        <p:txBody>
          <a:bodyPr/>
          <a:lstStyle/>
          <a:p>
            <a:fld id="{75E287E6-4633-2448-AB22-703677EC68E3}" type="slidenum">
              <a:rPr lang="en-US" smtClean="0"/>
              <a:t>19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EBE709-9E18-3892-1732-07ED6C766B5B}"/>
              </a:ext>
            </a:extLst>
          </p:cNvPr>
          <p:cNvSpPr/>
          <p:nvPr/>
        </p:nvSpPr>
        <p:spPr>
          <a:xfrm>
            <a:off x="9500098" y="2714314"/>
            <a:ext cx="488078" cy="139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DBF81B-0FAB-3026-02E9-FD8008237CCC}"/>
              </a:ext>
            </a:extLst>
          </p:cNvPr>
          <p:cNvSpPr/>
          <p:nvPr/>
        </p:nvSpPr>
        <p:spPr>
          <a:xfrm>
            <a:off x="9500098" y="3361765"/>
            <a:ext cx="488078" cy="139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5A7852-6C12-E948-561B-6CD24DF0CC10}"/>
              </a:ext>
            </a:extLst>
          </p:cNvPr>
          <p:cNvSpPr/>
          <p:nvPr/>
        </p:nvSpPr>
        <p:spPr>
          <a:xfrm>
            <a:off x="9500097" y="3974352"/>
            <a:ext cx="488078" cy="139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B443CD-1933-0BE2-CCD6-F0FAE11FD5C1}"/>
              </a:ext>
            </a:extLst>
          </p:cNvPr>
          <p:cNvSpPr/>
          <p:nvPr/>
        </p:nvSpPr>
        <p:spPr>
          <a:xfrm>
            <a:off x="9500098" y="4616824"/>
            <a:ext cx="488078" cy="139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F33724-8898-AEA0-F73D-CCA45BE903A3}"/>
              </a:ext>
            </a:extLst>
          </p:cNvPr>
          <p:cNvSpPr/>
          <p:nvPr/>
        </p:nvSpPr>
        <p:spPr>
          <a:xfrm>
            <a:off x="9500097" y="5234392"/>
            <a:ext cx="488078" cy="139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004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ED9B4-C586-6B7B-EBF1-964B52CC3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sz="1600" b="1" i="1"/>
              <a:t>Topic</a:t>
            </a:r>
            <a:br>
              <a:rPr lang="en-US"/>
            </a:br>
            <a:r>
              <a:rPr lang="en-US"/>
              <a:t>Definitions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FF48D04A-B18A-4669-86FA-1F7C104C4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8DA0222-EAE4-1DA1-8E5B-55EDA41F6A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5" r="22053" b="2"/>
          <a:stretch/>
        </p:blipFill>
        <p:spPr>
          <a:xfrm>
            <a:off x="657225" y="2361056"/>
            <a:ext cx="4962525" cy="364921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09AE2-0570-97A2-436C-6568ED099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280104"/>
            <a:ext cx="5275001" cy="4045683"/>
          </a:xfrm>
        </p:spPr>
        <p:txBody>
          <a:bodyPr>
            <a:normAutofit lnSpcReduction="10000"/>
          </a:bodyPr>
          <a:lstStyle/>
          <a:p>
            <a:pPr marL="305435" indent="-305435">
              <a:lnSpc>
                <a:spcPct val="90000"/>
              </a:lnSpc>
            </a:pPr>
            <a:r>
              <a:rPr lang="en-US" sz="1400"/>
              <a:t>National Football League (NFL) </a:t>
            </a:r>
            <a:r>
              <a:rPr lang="en-US" sz="1400">
                <a:ea typeface="+mn-lt"/>
                <a:cs typeface="+mn-lt"/>
              </a:rPr>
              <a:t>– a </a:t>
            </a:r>
            <a:r>
              <a:rPr lang="en-US" sz="1400" b="1">
                <a:ea typeface="+mn-lt"/>
                <a:cs typeface="+mn-lt"/>
              </a:rPr>
              <a:t>professional sports organization</a:t>
            </a:r>
            <a:r>
              <a:rPr lang="en-US" sz="1400">
                <a:ea typeface="+mn-lt"/>
                <a:cs typeface="+mn-lt"/>
              </a:rPr>
              <a:t> located in the U.S. which showcases American football </a:t>
            </a:r>
          </a:p>
          <a:p>
            <a:pPr marL="305435" indent="-305435">
              <a:lnSpc>
                <a:spcPct val="90000"/>
              </a:lnSpc>
            </a:pPr>
            <a:r>
              <a:rPr lang="en-US" sz="1400"/>
              <a:t>Football – the sport </a:t>
            </a:r>
            <a:r>
              <a:rPr lang="en-US" sz="1400" b="1"/>
              <a:t>American football</a:t>
            </a:r>
          </a:p>
          <a:p>
            <a:pPr marL="305435" indent="-305435">
              <a:lnSpc>
                <a:spcPct val="90000"/>
              </a:lnSpc>
            </a:pPr>
            <a:r>
              <a:rPr lang="en-US" sz="1400"/>
              <a:t>Quarterback (QB) </a:t>
            </a:r>
            <a:r>
              <a:rPr lang="en-US" sz="1400">
                <a:ea typeface="+mn-lt"/>
                <a:cs typeface="+mn-lt"/>
              </a:rPr>
              <a:t>– </a:t>
            </a:r>
            <a:r>
              <a:rPr lang="en-US" sz="1400"/>
              <a:t>the player on offense who </a:t>
            </a:r>
            <a:r>
              <a:rPr lang="en-US" sz="1400" b="1"/>
              <a:t>throws/passes</a:t>
            </a:r>
            <a:r>
              <a:rPr lang="en-US" sz="1400"/>
              <a:t> the ball</a:t>
            </a:r>
          </a:p>
          <a:p>
            <a:pPr marL="305435" indent="-305435">
              <a:lnSpc>
                <a:spcPct val="90000"/>
              </a:lnSpc>
            </a:pPr>
            <a:r>
              <a:rPr lang="en-US" sz="1400"/>
              <a:t>Running Back (RB) </a:t>
            </a:r>
            <a:r>
              <a:rPr lang="en-US" sz="1400">
                <a:ea typeface="+mn-lt"/>
                <a:cs typeface="+mn-lt"/>
              </a:rPr>
              <a:t>– </a:t>
            </a:r>
            <a:r>
              <a:rPr lang="en-US" sz="1400"/>
              <a:t>the player on offense who </a:t>
            </a:r>
            <a:r>
              <a:rPr lang="en-US" sz="1400" b="1"/>
              <a:t>runs/rushes</a:t>
            </a:r>
            <a:r>
              <a:rPr lang="en-US" sz="1400"/>
              <a:t> the ball</a:t>
            </a:r>
          </a:p>
          <a:p>
            <a:pPr marL="305435" indent="-305435">
              <a:lnSpc>
                <a:spcPct val="90000"/>
              </a:lnSpc>
            </a:pPr>
            <a:r>
              <a:rPr lang="en-US" sz="1400"/>
              <a:t>Wide Receiver (WR</a:t>
            </a:r>
            <a:r>
              <a:rPr lang="en-US" sz="1400">
                <a:ea typeface="+mn-lt"/>
                <a:cs typeface="+mn-lt"/>
              </a:rPr>
              <a:t>) –  a player on offense who </a:t>
            </a:r>
            <a:r>
              <a:rPr lang="en-US" sz="1400" b="1">
                <a:ea typeface="+mn-lt"/>
                <a:cs typeface="+mn-lt"/>
              </a:rPr>
              <a:t>receives</a:t>
            </a:r>
            <a:r>
              <a:rPr lang="en-US" sz="1400">
                <a:ea typeface="+mn-lt"/>
                <a:cs typeface="+mn-lt"/>
              </a:rPr>
              <a:t> the ball</a:t>
            </a:r>
            <a:endParaRPr lang="en-US" sz="1400"/>
          </a:p>
          <a:p>
            <a:pPr marL="305435" indent="-305435">
              <a:lnSpc>
                <a:spcPct val="90000"/>
              </a:lnSpc>
            </a:pPr>
            <a:r>
              <a:rPr lang="en-US" sz="1400"/>
              <a:t>Tight End (TE) </a:t>
            </a:r>
            <a:r>
              <a:rPr lang="en-US" sz="1400">
                <a:ea typeface="+mn-lt"/>
                <a:cs typeface="+mn-lt"/>
              </a:rPr>
              <a:t>– a player on offense who </a:t>
            </a:r>
            <a:r>
              <a:rPr lang="en-US" sz="1400" b="1">
                <a:ea typeface="+mn-lt"/>
                <a:cs typeface="+mn-lt"/>
              </a:rPr>
              <a:t>receives</a:t>
            </a:r>
            <a:r>
              <a:rPr lang="en-US" sz="1400">
                <a:ea typeface="+mn-lt"/>
                <a:cs typeface="+mn-lt"/>
              </a:rPr>
              <a:t> the ball</a:t>
            </a:r>
            <a:endParaRPr lang="en-US" sz="1400"/>
          </a:p>
          <a:p>
            <a:pPr marL="305435" indent="-305435">
              <a:lnSpc>
                <a:spcPct val="90000"/>
              </a:lnSpc>
            </a:pPr>
            <a:r>
              <a:rPr lang="en-US" sz="1400"/>
              <a:t>Touchdown </a:t>
            </a:r>
            <a:r>
              <a:rPr lang="en-US" sz="1400">
                <a:ea typeface="+mn-lt"/>
                <a:cs typeface="+mn-lt"/>
              </a:rPr>
              <a:t>–  the primary method of </a:t>
            </a:r>
            <a:r>
              <a:rPr lang="en-US" sz="1400" b="1">
                <a:ea typeface="+mn-lt"/>
                <a:cs typeface="+mn-lt"/>
              </a:rPr>
              <a:t>scoring points</a:t>
            </a:r>
            <a:r>
              <a:rPr lang="en-US" sz="1400">
                <a:ea typeface="+mn-lt"/>
                <a:cs typeface="+mn-lt"/>
              </a:rPr>
              <a:t> in the NFL</a:t>
            </a:r>
            <a:endParaRPr lang="en-US" sz="1400"/>
          </a:p>
          <a:p>
            <a:pPr marL="305435" indent="-305435">
              <a:lnSpc>
                <a:spcPct val="90000"/>
              </a:lnSpc>
            </a:pPr>
            <a:r>
              <a:rPr lang="en-US" sz="1400"/>
              <a:t>Yards </a:t>
            </a:r>
            <a:r>
              <a:rPr lang="en-US" sz="1400">
                <a:ea typeface="+mn-lt"/>
                <a:cs typeface="+mn-lt"/>
              </a:rPr>
              <a:t>–  the </a:t>
            </a:r>
            <a:r>
              <a:rPr lang="en-US" sz="1400" b="1">
                <a:ea typeface="+mn-lt"/>
                <a:cs typeface="+mn-lt"/>
              </a:rPr>
              <a:t>measurement</a:t>
            </a:r>
            <a:r>
              <a:rPr lang="en-US" sz="1400">
                <a:ea typeface="+mn-lt"/>
                <a:cs typeface="+mn-lt"/>
              </a:rPr>
              <a:t> used for depicting </a:t>
            </a:r>
            <a:r>
              <a:rPr lang="en-US" sz="1400" b="1">
                <a:ea typeface="+mn-lt"/>
                <a:cs typeface="+mn-lt"/>
              </a:rPr>
              <a:t>positive/forward progress</a:t>
            </a:r>
            <a:r>
              <a:rPr lang="en-US" sz="1400">
                <a:ea typeface="+mn-lt"/>
                <a:cs typeface="+mn-lt"/>
              </a:rPr>
              <a:t> down the football field</a:t>
            </a:r>
            <a:endParaRPr lang="en-US" sz="1400"/>
          </a:p>
          <a:p>
            <a:pPr marL="305435" indent="-305435">
              <a:lnSpc>
                <a:spcPct val="90000"/>
              </a:lnSpc>
            </a:pPr>
            <a:r>
              <a:rPr lang="en-US" sz="1400"/>
              <a:t>Division – a </a:t>
            </a:r>
            <a:r>
              <a:rPr lang="en-US" sz="1400" b="1"/>
              <a:t>collection of four teams</a:t>
            </a:r>
            <a:r>
              <a:rPr lang="en-US" sz="1400"/>
              <a:t> in the NFL where their ranking determines their advancement to the playoffs</a:t>
            </a:r>
          </a:p>
          <a:p>
            <a:pPr marL="305435" indent="-305435">
              <a:lnSpc>
                <a:spcPct val="90000"/>
              </a:lnSpc>
            </a:pPr>
            <a:r>
              <a:rPr lang="en-US" sz="1400"/>
              <a:t>Superstar </a:t>
            </a:r>
            <a:r>
              <a:rPr lang="en-US" sz="1400">
                <a:ea typeface="+mn-lt"/>
                <a:cs typeface="+mn-lt"/>
              </a:rPr>
              <a:t>– a player who is ranked </a:t>
            </a:r>
            <a:r>
              <a:rPr lang="en-US" sz="1400" b="1">
                <a:ea typeface="+mn-lt"/>
                <a:cs typeface="+mn-lt"/>
              </a:rPr>
              <a:t>top 10 at their position</a:t>
            </a:r>
            <a:endParaRPr lang="en-US" sz="1400" b="1"/>
          </a:p>
          <a:p>
            <a:pPr marL="305435" indent="-305435">
              <a:lnSpc>
                <a:spcPct val="90000"/>
              </a:lnSpc>
            </a:pPr>
            <a:endParaRPr lang="en-US" sz="14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798D49-2630-9E75-1463-E15D18B2E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9343" y="6325669"/>
            <a:ext cx="1052508" cy="365125"/>
          </a:xfrm>
        </p:spPr>
        <p:txBody>
          <a:bodyPr/>
          <a:lstStyle/>
          <a:p>
            <a:fld id="{75E287E6-4633-2448-AB22-703677EC68E3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B7C4A0-5723-FA6F-2991-CB60C8030115}"/>
              </a:ext>
            </a:extLst>
          </p:cNvPr>
          <p:cNvSpPr txBox="1"/>
          <p:nvPr/>
        </p:nvSpPr>
        <p:spPr>
          <a:xfrm>
            <a:off x="6335058" y="6325098"/>
            <a:ext cx="5188570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tx2"/>
                </a:solidFill>
                <a:ea typeface="+mn-lt"/>
                <a:cs typeface="+mn-lt"/>
              </a:rPr>
              <a:t>Reed, M. (2023). </a:t>
            </a:r>
            <a:r>
              <a:rPr lang="en-US" sz="1000" i="1">
                <a:solidFill>
                  <a:schemeClr val="tx2"/>
                </a:solidFill>
                <a:ea typeface="+mn-lt"/>
                <a:cs typeface="+mn-lt"/>
              </a:rPr>
              <a:t>Tom Brady Bucs v. Bills</a:t>
            </a:r>
            <a:r>
              <a:rPr lang="en-US" sz="1000">
                <a:solidFill>
                  <a:schemeClr val="tx2"/>
                </a:solidFill>
                <a:ea typeface="+mn-lt"/>
                <a:cs typeface="+mn-lt"/>
              </a:rPr>
              <a:t>. How to watch NFL 2023. Expert Reviews. Retrieved </a:t>
            </a:r>
            <a:endParaRPr lang="en-US">
              <a:solidFill>
                <a:schemeClr val="tx2"/>
              </a:solidFill>
              <a:ea typeface="+mn-lt"/>
              <a:cs typeface="+mn-lt"/>
            </a:endParaRPr>
          </a:p>
          <a:p>
            <a:r>
              <a:rPr lang="en-US" sz="1000">
                <a:solidFill>
                  <a:schemeClr val="tx2"/>
                </a:solidFill>
                <a:ea typeface="+mn-lt"/>
                <a:cs typeface="+mn-lt"/>
              </a:rPr>
              <a:t>   March 18, 2023, from </a:t>
            </a:r>
            <a:r>
              <a:rPr lang="en-US" sz="1000">
                <a:solidFill>
                  <a:schemeClr val="tx2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https://www.expertreviews.co.uk/streaming/1416645/how-to-watch-nfl</a:t>
            </a:r>
            <a:r>
              <a:rPr lang="en-US" sz="1000">
                <a:solidFill>
                  <a:schemeClr val="tx2"/>
                </a:solidFill>
                <a:ea typeface="+mn-lt"/>
                <a:cs typeface="+mn-lt"/>
              </a:rPr>
              <a:t>. </a:t>
            </a:r>
            <a:endParaRPr lang="en-US">
              <a:solidFill>
                <a:schemeClr val="tx2"/>
              </a:solidFill>
            </a:endParaRPr>
          </a:p>
          <a:p>
            <a:pPr algn="l"/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030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20291-32D5-8E60-5D2B-F9B923C70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/>
              <a:t>Takeaways</a:t>
            </a:r>
            <a:endParaRPr lang="en-US" sz="1600" b="1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689FF-B10C-7CC9-D04C-C32A9EA30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05005"/>
            <a:ext cx="11034596" cy="3553794"/>
          </a:xfrm>
        </p:spPr>
        <p:txBody>
          <a:bodyPr/>
          <a:lstStyle/>
          <a:p>
            <a:pPr marL="305435" indent="-305435"/>
            <a:r>
              <a:rPr lang="en-US"/>
              <a:t>Over a five year period, it is clear that the </a:t>
            </a:r>
            <a:r>
              <a:rPr lang="en-US" b="1"/>
              <a:t>most impactful position</a:t>
            </a:r>
            <a:r>
              <a:rPr lang="en-US"/>
              <a:t> at determining a division winning team is the </a:t>
            </a:r>
            <a:r>
              <a:rPr lang="en-US" b="1"/>
              <a:t>quarterback</a:t>
            </a:r>
            <a:r>
              <a:rPr lang="en-US"/>
              <a:t> position. </a:t>
            </a:r>
          </a:p>
          <a:p>
            <a:pPr marL="305435" indent="-305435"/>
            <a:r>
              <a:rPr lang="en-US"/>
              <a:t>Over this span, the impact of the quarterback position trends from </a:t>
            </a:r>
            <a:r>
              <a:rPr lang="en-US" b="1"/>
              <a:t>less than half</a:t>
            </a:r>
            <a:r>
              <a:rPr lang="en-US"/>
              <a:t> the division winning teams (3) in 2018 has a superstar quarterback to </a:t>
            </a:r>
            <a:r>
              <a:rPr lang="en-US" b="1"/>
              <a:t>nearly every single division winning team in 2022 has a superstar quarterback </a:t>
            </a:r>
            <a:r>
              <a:rPr lang="en-US"/>
              <a:t>(7). 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5EA0AF-1D7F-0FFD-185B-4C07372BF537}"/>
              </a:ext>
            </a:extLst>
          </p:cNvPr>
          <p:cNvSpPr/>
          <p:nvPr/>
        </p:nvSpPr>
        <p:spPr>
          <a:xfrm>
            <a:off x="581641" y="1918876"/>
            <a:ext cx="11036755" cy="28766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Key Takeaways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4ADC4-5704-B59C-3D86-F57A3B249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9343" y="6325669"/>
            <a:ext cx="1052508" cy="365125"/>
          </a:xfrm>
        </p:spPr>
        <p:txBody>
          <a:bodyPr/>
          <a:lstStyle/>
          <a:p>
            <a:fld id="{75E287E6-4633-2448-AB22-703677EC68E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553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6BEBD5-A373-4C8C-8C06-CD8007E22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314BB1-0A5F-5BBD-F216-76E89E27D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600" b="1" i="1"/>
              <a:t>Going Forward</a:t>
            </a:r>
            <a:br>
              <a:rPr lang="en-US" i="1"/>
            </a:br>
            <a:r>
              <a:rPr lang="en-US"/>
              <a:t>Contract Structure</a:t>
            </a:r>
            <a:endParaRPr lang="en-US" i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48D04A-B18A-4669-86FA-1F7C104C4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A person speaking into a microphone&#10;&#10;Description automatically generated">
            <a:extLst>
              <a:ext uri="{FF2B5EF4-FFF2-40B4-BE49-F238E27FC236}">
                <a16:creationId xmlns:a16="http://schemas.microsoft.com/office/drawing/2014/main" id="{640E703B-7A9D-2B7A-B5A8-09E125CB52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28" r="-4" b="-4"/>
          <a:stretch/>
        </p:blipFill>
        <p:spPr>
          <a:xfrm>
            <a:off x="657225" y="2361056"/>
            <a:ext cx="4962525" cy="3649219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2AB955-DEFD-1A98-5B96-A2AEED5DC3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5805" y="2484300"/>
            <a:ext cx="5275001" cy="40456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05435" indent="-305435"/>
            <a:r>
              <a:rPr lang="en-US"/>
              <a:t>NFL GMs need to </a:t>
            </a:r>
            <a:r>
              <a:rPr lang="en-US" b="1"/>
              <a:t>justify</a:t>
            </a:r>
            <a:r>
              <a:rPr lang="en-US"/>
              <a:t> the players they acquire in addition to the contracts that they give them.</a:t>
            </a:r>
          </a:p>
          <a:p>
            <a:pPr marL="305435" indent="-305435"/>
            <a:r>
              <a:rPr lang="en-US"/>
              <a:t>Determining how the best offenses are structured can give insight as to how an underperforming team needs to improve their roster.</a:t>
            </a:r>
          </a:p>
          <a:p>
            <a:pPr marL="305435" indent="-305435"/>
            <a:r>
              <a:rPr lang="en-US"/>
              <a:t>Salary cap distribution</a:t>
            </a:r>
          </a:p>
          <a:p>
            <a:pPr marL="629920" lvl="1" indent="-305435"/>
            <a:r>
              <a:rPr lang="en-US"/>
              <a:t>2022 cap: $208.2 million distributed among 53 rostered players</a:t>
            </a:r>
          </a:p>
          <a:p>
            <a:pPr marL="629920" lvl="1" indent="-305435"/>
            <a:r>
              <a:rPr lang="en-US"/>
              <a:t>Top 10 QBs in 2022 accounted for </a:t>
            </a:r>
            <a:r>
              <a:rPr lang="en-US" b="1"/>
              <a:t>$16.04 million</a:t>
            </a:r>
            <a:r>
              <a:rPr lang="en-US"/>
              <a:t> of their teams' salary cap on</a:t>
            </a:r>
            <a:r>
              <a:rPr lang="en-US" b="1"/>
              <a:t> </a:t>
            </a:r>
            <a:r>
              <a:rPr lang="en-US"/>
              <a:t>average</a:t>
            </a:r>
          </a:p>
          <a:p>
            <a:pPr marL="899795" lvl="2" indent="-269875"/>
            <a:r>
              <a:rPr lang="en-US"/>
              <a:t>Maximum: $35.8 million</a:t>
            </a:r>
          </a:p>
          <a:p>
            <a:pPr marL="899795" lvl="2" indent="-269875"/>
            <a:r>
              <a:rPr lang="en-US"/>
              <a:t>Minimum: $1.6 million</a:t>
            </a:r>
          </a:p>
          <a:p>
            <a:pPr marL="305435" indent="-305435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7B64FC-9B69-62BF-5207-0CE3D647E01F}"/>
              </a:ext>
            </a:extLst>
          </p:cNvPr>
          <p:cNvSpPr/>
          <p:nvPr/>
        </p:nvSpPr>
        <p:spPr>
          <a:xfrm>
            <a:off x="6224425" y="2098170"/>
            <a:ext cx="5528442" cy="262759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The Salary Cap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0980DA-C61F-B295-7584-5EC10B74F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87E6-4633-2448-AB22-703677EC68E3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996DEA-3720-C001-0964-69C7ECC72D0D}"/>
              </a:ext>
            </a:extLst>
          </p:cNvPr>
          <p:cNvSpPr txBox="1"/>
          <p:nvPr/>
        </p:nvSpPr>
        <p:spPr>
          <a:xfrm>
            <a:off x="6290235" y="6158254"/>
            <a:ext cx="5397746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tx2"/>
                </a:solidFill>
                <a:ea typeface="+mn-lt"/>
                <a:cs typeface="+mn-lt"/>
              </a:rPr>
              <a:t>Skurski, J. (2023, March 18). </a:t>
            </a:r>
            <a:r>
              <a:rPr lang="en-US" sz="1000" i="1">
                <a:solidFill>
                  <a:schemeClr val="tx2"/>
                </a:solidFill>
                <a:ea typeface="+mn-lt"/>
                <a:cs typeface="+mn-lt"/>
              </a:rPr>
              <a:t>Observations: Brandon Beane says bills 'loved, didn't want to lose' Tremaine Edmunds</a:t>
            </a:r>
            <a:r>
              <a:rPr lang="en-US" sz="1000">
                <a:solidFill>
                  <a:schemeClr val="tx2"/>
                </a:solidFill>
                <a:ea typeface="+mn-lt"/>
                <a:cs typeface="+mn-lt"/>
              </a:rPr>
              <a:t>. Buffalo News. Retrieved March 20, 2023, from </a:t>
            </a:r>
            <a:r>
              <a:rPr lang="en-US" sz="1000">
                <a:solidFill>
                  <a:schemeClr val="tx2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https://buffalonews.com/sports/bills/observations-brandon-beane-says-bills-loved-didnt-want-to-lose-tremaine-edmunds/article_d5d33518-c455-11ed-b3f1-ff25b721dfde.html</a:t>
            </a:r>
            <a:r>
              <a:rPr lang="en-US" sz="1000">
                <a:solidFill>
                  <a:schemeClr val="tx2"/>
                </a:solidFill>
                <a:ea typeface="+mn-lt"/>
                <a:cs typeface="+mn-lt"/>
              </a:rPr>
              <a:t> </a:t>
            </a:r>
            <a:endParaRPr lang="en-US" sz="1000">
              <a:solidFill>
                <a:schemeClr val="tx2"/>
              </a:solidFill>
            </a:endParaRPr>
          </a:p>
          <a:p>
            <a:pPr algn="l"/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345609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16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6" name="Rectangle 18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Rectangle 20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Rectangle 22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9" name="Rectangle 24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0" name="Rectangle 26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621CF7F-286A-80A1-4A35-E0FF1AFD8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0" y="863695"/>
            <a:ext cx="3511233" cy="54931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>
                <a:solidFill>
                  <a:srgbClr val="FFFFFF"/>
                </a:solidFill>
              </a:rPr>
              <a:t>Thank you for your attention!</a:t>
            </a:r>
            <a:br>
              <a:rPr lang="en-US" sz="3600">
                <a:solidFill>
                  <a:srgbClr val="FFFFFF"/>
                </a:solidFill>
              </a:rPr>
            </a:br>
            <a:br>
              <a:rPr lang="en-US" sz="3600">
                <a:solidFill>
                  <a:srgbClr val="FFFFFF"/>
                </a:solidFill>
              </a:rPr>
            </a:br>
            <a:r>
              <a:rPr lang="en-US" sz="2700" i="1" cap="none">
                <a:solidFill>
                  <a:srgbClr val="FFFFFF"/>
                </a:solidFill>
              </a:rPr>
              <a:t>We welcome any questions that you may have.</a:t>
            </a:r>
            <a:endParaRPr lang="en-US" sz="3600" i="1">
              <a:solidFill>
                <a:srgbClr val="FFFFFF"/>
              </a:solidFill>
            </a:endParaRPr>
          </a:p>
        </p:txBody>
      </p:sp>
      <p:sp>
        <p:nvSpPr>
          <p:cNvPr id="41" name="Rectangle 28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2" name="Picture 11" descr="Audience raising hands during work presentation">
            <a:extLst>
              <a:ext uri="{FF2B5EF4-FFF2-40B4-BE49-F238E27FC236}">
                <a16:creationId xmlns:a16="http://schemas.microsoft.com/office/drawing/2014/main" id="{F28C7245-512A-69C4-382A-8256C9F13E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45" r="2080"/>
          <a:stretch/>
        </p:blipFill>
        <p:spPr>
          <a:xfrm>
            <a:off x="4654295" y="457200"/>
            <a:ext cx="7086151" cy="589965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C29CDC-9D9A-1F81-68D5-761394DDA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164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75E287E6-4633-2448-AB22-703677EC68E3}" type="slidenum">
              <a:rPr lang="en-US" sz="900"/>
              <a:pPr algn="r">
                <a:spcAft>
                  <a:spcPts val="600"/>
                </a:spcAft>
              </a:pPr>
              <a:t>22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50489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A4209-97F7-42E0-72EC-855BF38CA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/>
            </a:br>
            <a:r>
              <a:rPr lang="en-US" sz="1600" b="1" i="1">
                <a:ea typeface="+mj-lt"/>
                <a:cs typeface="+mj-lt"/>
              </a:rPr>
              <a:t>Topic</a:t>
            </a:r>
            <a:br>
              <a:rPr lang="en-US" b="1" i="1">
                <a:ea typeface="+mj-lt"/>
                <a:cs typeface="+mj-lt"/>
              </a:rPr>
            </a:br>
            <a:r>
              <a:rPr lang="en-US"/>
              <a:t>Scraping data from pro-football-reference.com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5A0DD-4590-2E2A-5FFD-5636ED393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368" y="2514180"/>
            <a:ext cx="5441616" cy="3269912"/>
          </a:xfrm>
        </p:spPr>
        <p:txBody>
          <a:bodyPr>
            <a:normAutofit/>
          </a:bodyPr>
          <a:lstStyle/>
          <a:p>
            <a:pPr marL="305435" indent="-305435"/>
            <a:r>
              <a:rPr lang="en-US">
                <a:ea typeface="+mn-lt"/>
                <a:cs typeface="+mn-lt"/>
              </a:rPr>
              <a:t>Pro-Football-Reference (PFR) is an extension of Sport-Reference.com which is a platform that collects statistics for the four major professional sports organizations (</a:t>
            </a:r>
            <a:r>
              <a:rPr lang="en-US" b="1">
                <a:ea typeface="+mn-lt"/>
                <a:cs typeface="+mn-lt"/>
              </a:rPr>
              <a:t>NFL</a:t>
            </a:r>
            <a:r>
              <a:rPr lang="en-US">
                <a:ea typeface="+mn-lt"/>
                <a:cs typeface="+mn-lt"/>
              </a:rPr>
              <a:t>, NBA, MLB, &amp; NHL) within the United States</a:t>
            </a:r>
            <a:endParaRPr lang="en-US"/>
          </a:p>
          <a:p>
            <a:pPr marL="305435" indent="-305435"/>
            <a:r>
              <a:rPr lang="en-US">
                <a:ea typeface="+mn-lt"/>
                <a:cs typeface="+mn-lt"/>
              </a:rPr>
              <a:t>Each organization has their own unique base URL to organize and store their own sports data (i.e. </a:t>
            </a:r>
            <a:r>
              <a:rPr lang="en-US" b="1">
                <a:ea typeface="+mn-lt"/>
                <a:cs typeface="+mn-lt"/>
                <a:hlinkClick r:id="rId2"/>
              </a:rPr>
              <a:t>https://www.pro-football-reference.com/</a:t>
            </a:r>
            <a:r>
              <a:rPr lang="en-US">
                <a:ea typeface="+mn-lt"/>
                <a:cs typeface="+mn-lt"/>
              </a:rPr>
              <a:t>)</a:t>
            </a:r>
          </a:p>
          <a:p>
            <a:pPr marL="305435" indent="-305435"/>
            <a:r>
              <a:rPr lang="en-US"/>
              <a:t>PFR is the location for all </a:t>
            </a:r>
            <a:r>
              <a:rPr lang="en-US" b="1"/>
              <a:t>American football</a:t>
            </a:r>
            <a:r>
              <a:rPr lang="en-US"/>
              <a:t> related data since 2015</a:t>
            </a:r>
          </a:p>
          <a:p>
            <a:pPr marL="305435" indent="-305435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E5B926-041F-3D48-972C-822245AB7CFE}"/>
              </a:ext>
            </a:extLst>
          </p:cNvPr>
          <p:cNvSpPr/>
          <p:nvPr/>
        </p:nvSpPr>
        <p:spPr>
          <a:xfrm>
            <a:off x="493986" y="1925848"/>
            <a:ext cx="5528442" cy="262759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What is PFR?</a:t>
            </a:r>
          </a:p>
        </p:txBody>
      </p:sp>
      <p:pic>
        <p:nvPicPr>
          <p:cNvPr id="5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1A0114D9-D1F7-9541-9DA2-3F5325E89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672" y="2696063"/>
            <a:ext cx="2931832" cy="290325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EA4E41-A228-C98F-AED0-F2302223E3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9343" y="6325669"/>
            <a:ext cx="1052508" cy="365125"/>
          </a:xfrm>
        </p:spPr>
        <p:txBody>
          <a:bodyPr/>
          <a:lstStyle/>
          <a:p>
            <a:fld id="{75E287E6-4633-2448-AB22-703677EC68E3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80A069-E35C-F0CD-D1E8-6A8DA8743DBA}"/>
              </a:ext>
            </a:extLst>
          </p:cNvPr>
          <p:cNvSpPr txBox="1"/>
          <p:nvPr/>
        </p:nvSpPr>
        <p:spPr>
          <a:xfrm>
            <a:off x="6536764" y="6325096"/>
            <a:ext cx="5173629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i="1">
                <a:solidFill>
                  <a:schemeClr val="tx2"/>
                </a:solidFill>
                <a:ea typeface="+mn-lt"/>
                <a:cs typeface="+mn-lt"/>
              </a:rPr>
              <a:t>Pro Football Stats, history, scores, standings, playoffs, Schedule &amp; Records</a:t>
            </a:r>
            <a:r>
              <a:rPr lang="en-US" sz="1000">
                <a:solidFill>
                  <a:schemeClr val="tx2"/>
                </a:solidFill>
                <a:ea typeface="+mn-lt"/>
                <a:cs typeface="+mn-lt"/>
              </a:rPr>
              <a:t>. Pro Football Reference. (n.d.). Retrieved March 12, 2023, from </a:t>
            </a:r>
            <a:r>
              <a:rPr lang="en-US" sz="1000">
                <a:solidFill>
                  <a:schemeClr val="tx2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https://www.pro-football-reference.com/</a:t>
            </a:r>
            <a:r>
              <a:rPr lang="en-US" sz="1000">
                <a:solidFill>
                  <a:schemeClr val="tx2"/>
                </a:solidFill>
                <a:ea typeface="+mn-lt"/>
                <a:cs typeface="+mn-lt"/>
              </a:rPr>
              <a:t> </a:t>
            </a:r>
            <a:endParaRPr lang="en-US" sz="1000">
              <a:solidFill>
                <a:schemeClr val="tx2"/>
              </a:solidFill>
            </a:endParaRP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76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32E9B-B227-FE9F-B848-89C42921E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b="1" i="1">
                <a:ea typeface="+mj-lt"/>
                <a:cs typeface="+mj-lt"/>
              </a:rPr>
              <a:t>Topic</a:t>
            </a:r>
            <a:br>
              <a:rPr lang="en-US" b="1" i="1">
                <a:ea typeface="+mj-lt"/>
                <a:cs typeface="+mj-lt"/>
              </a:rPr>
            </a:br>
            <a:r>
              <a:rPr lang="en-US"/>
              <a:t>Pro-football-reference.com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4FBE2-CC83-6DB6-36B6-CBCB6E8C3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230300"/>
            <a:ext cx="5440013" cy="3678303"/>
          </a:xfrm>
        </p:spPr>
        <p:txBody>
          <a:bodyPr/>
          <a:lstStyle/>
          <a:p>
            <a:pPr marL="305435" indent="-305435"/>
            <a:r>
              <a:rPr lang="en-US">
                <a:ea typeface="+mn-lt"/>
                <a:cs typeface="+mn-lt"/>
              </a:rPr>
              <a:t>Gathering all </a:t>
            </a:r>
            <a:r>
              <a:rPr lang="en-US" b="1">
                <a:ea typeface="+mn-lt"/>
                <a:cs typeface="+mn-lt"/>
              </a:rPr>
              <a:t>offensive player statistics</a:t>
            </a:r>
            <a:r>
              <a:rPr lang="en-US">
                <a:ea typeface="+mn-lt"/>
                <a:cs typeface="+mn-lt"/>
              </a:rPr>
              <a:t> and team's </a:t>
            </a:r>
            <a:r>
              <a:rPr lang="en-US" b="1">
                <a:ea typeface="+mn-lt"/>
                <a:cs typeface="+mn-lt"/>
              </a:rPr>
              <a:t>division rankings</a:t>
            </a:r>
            <a:r>
              <a:rPr lang="en-US">
                <a:ea typeface="+mn-lt"/>
                <a:cs typeface="+mn-lt"/>
              </a:rPr>
              <a:t> from 2018-2022</a:t>
            </a:r>
          </a:p>
          <a:p>
            <a:pPr marL="305435" indent="-305435"/>
            <a:r>
              <a:rPr lang="en-US">
                <a:ea typeface="+mn-lt"/>
                <a:cs typeface="+mn-lt"/>
              </a:rPr>
              <a:t>Seasons ⇒ Fantasy</a:t>
            </a:r>
            <a:endParaRPr lang="en-US"/>
          </a:p>
          <a:p>
            <a:pPr marL="629920" lvl="1" indent="-305435"/>
            <a:r>
              <a:rPr lang="en-US">
                <a:ea typeface="+mn-lt"/>
                <a:cs typeface="+mn-lt"/>
              </a:rPr>
              <a:t>Contains all offensive statistics for every player in the NFL (sorted by season)</a:t>
            </a:r>
            <a:endParaRPr lang="en-US"/>
          </a:p>
          <a:p>
            <a:pPr marL="305435" indent="-305435"/>
            <a:r>
              <a:rPr lang="en-US">
                <a:ea typeface="+mn-lt"/>
                <a:cs typeface="+mn-lt"/>
              </a:rPr>
              <a:t>Seasons ⇒ Team Stats &amp; Standings</a:t>
            </a:r>
            <a:endParaRPr lang="en-US"/>
          </a:p>
          <a:p>
            <a:pPr marL="629920" lvl="1" indent="-305435"/>
            <a:r>
              <a:rPr lang="en-US">
                <a:ea typeface="+mn-lt"/>
                <a:cs typeface="+mn-lt"/>
              </a:rPr>
              <a:t>Contains division rankings and basic team statistics (win-loss ratio, points for, points against, etc.)</a:t>
            </a:r>
            <a:endParaRPr lang="en-US"/>
          </a:p>
          <a:p>
            <a:pPr marL="305435" indent="-305435"/>
            <a:endParaRPr lang="en-US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D754D45-42E4-C351-A63C-80AF09194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233" y="2232647"/>
            <a:ext cx="5522688" cy="36709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A4D91E-8512-8D59-D6D2-F244A762A091}"/>
              </a:ext>
            </a:extLst>
          </p:cNvPr>
          <p:cNvSpPr/>
          <p:nvPr/>
        </p:nvSpPr>
        <p:spPr>
          <a:xfrm>
            <a:off x="493986" y="1925848"/>
            <a:ext cx="5528442" cy="262759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How will be using the website?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9781DB-C288-FD2A-B0CF-F985C7ACADBC}"/>
              </a:ext>
            </a:extLst>
          </p:cNvPr>
          <p:cNvSpPr/>
          <p:nvPr/>
        </p:nvSpPr>
        <p:spPr>
          <a:xfrm>
            <a:off x="6933280" y="2588359"/>
            <a:ext cx="417098" cy="1618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EC50A6-5BEA-9CC7-210F-B1BA7DFF8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9343" y="6325669"/>
            <a:ext cx="1052508" cy="365125"/>
          </a:xfrm>
        </p:spPr>
        <p:txBody>
          <a:bodyPr/>
          <a:lstStyle/>
          <a:p>
            <a:fld id="{75E287E6-4633-2448-AB22-703677EC68E3}" type="slidenum">
              <a:rPr lang="en-US" smtClean="0"/>
              <a:t>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58A2DE-34FA-0C67-75E0-10100E163496}"/>
              </a:ext>
            </a:extLst>
          </p:cNvPr>
          <p:cNvSpPr txBox="1"/>
          <p:nvPr/>
        </p:nvSpPr>
        <p:spPr>
          <a:xfrm>
            <a:off x="6442137" y="6325096"/>
            <a:ext cx="5173629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i="1">
                <a:solidFill>
                  <a:schemeClr val="tx2"/>
                </a:solidFill>
                <a:ea typeface="+mn-lt"/>
                <a:cs typeface="+mn-lt"/>
              </a:rPr>
              <a:t>Pro Football Stats, history, scores, standings, playoffs, Schedule &amp; Records</a:t>
            </a:r>
            <a:r>
              <a:rPr lang="en-US" sz="1000">
                <a:solidFill>
                  <a:schemeClr val="tx2"/>
                </a:solidFill>
                <a:ea typeface="+mn-lt"/>
                <a:cs typeface="+mn-lt"/>
              </a:rPr>
              <a:t>. Pro Football Reference. (n.d.). Retrieved March 12, 2023, from </a:t>
            </a:r>
            <a:r>
              <a:rPr lang="en-US" sz="1000">
                <a:solidFill>
                  <a:schemeClr val="tx2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https://www.pro-football-reference.com/</a:t>
            </a:r>
            <a:r>
              <a:rPr lang="en-US" sz="1000">
                <a:solidFill>
                  <a:schemeClr val="tx2"/>
                </a:solidFill>
                <a:ea typeface="+mn-lt"/>
                <a:cs typeface="+mn-lt"/>
              </a:rPr>
              <a:t> </a:t>
            </a:r>
            <a:endParaRPr lang="en-US" sz="1000">
              <a:solidFill>
                <a:schemeClr val="tx2"/>
              </a:solidFill>
            </a:endParaRP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334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157C-8AF9-10A9-E247-EF28DE7B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986" y="702156"/>
            <a:ext cx="11116822" cy="1013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600" b="1" i="1"/>
              <a:t>Data source</a:t>
            </a:r>
            <a:br>
              <a:rPr lang="en-US"/>
            </a:br>
            <a:r>
              <a:rPr lang="en-US"/>
              <a:t>Specific URLS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974C5-6A21-B689-C701-4B7AA1776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987" y="2286001"/>
            <a:ext cx="5528441" cy="3389242"/>
          </a:xfrm>
        </p:spPr>
        <p:txBody>
          <a:bodyPr anchor="t">
            <a:normAutofit/>
          </a:bodyPr>
          <a:lstStyle/>
          <a:p>
            <a:pPr marL="305435" indent="-305435">
              <a:buFont typeface="Wingdings" pitchFamily="2" charset="2"/>
              <a:buChar char="§"/>
            </a:pPr>
            <a:r>
              <a:rPr lang="en-US"/>
              <a:t>E.g. </a:t>
            </a:r>
            <a:r>
              <a:rPr lang="en-US">
                <a:ea typeface="+mn-lt"/>
                <a:cs typeface="+mn-lt"/>
                <a:hlinkClick r:id="rId3"/>
              </a:rPr>
              <a:t>https://www.pro-football-reference.com/years/2022/index.htm</a:t>
            </a:r>
            <a:r>
              <a:rPr lang="en-US">
                <a:ea typeface="+mn-lt"/>
                <a:cs typeface="+mn-lt"/>
              </a:rPr>
              <a:t> </a:t>
            </a:r>
            <a:endParaRPr lang="en-US"/>
          </a:p>
          <a:p>
            <a:pPr marL="305435" indent="-305435">
              <a:buFont typeface="Wingdings" pitchFamily="2" charset="2"/>
              <a:buChar char="§"/>
            </a:pPr>
            <a:r>
              <a:rPr lang="en-US" u="sng">
                <a:ea typeface="+mn-lt"/>
                <a:cs typeface="+mn-lt"/>
              </a:rPr>
              <a:t>Research Purpose:</a:t>
            </a:r>
            <a:r>
              <a:rPr lang="en-US">
                <a:ea typeface="+mn-lt"/>
                <a:cs typeface="+mn-lt"/>
              </a:rPr>
              <a:t>  To find out the yearly </a:t>
            </a:r>
            <a:r>
              <a:rPr lang="en-US" b="1">
                <a:ea typeface="+mn-lt"/>
                <a:cs typeface="+mn-lt"/>
              </a:rPr>
              <a:t>division winners.</a:t>
            </a:r>
            <a:endParaRPr lang="en-US" b="1"/>
          </a:p>
          <a:p>
            <a:pPr marL="0" indent="0">
              <a:buNone/>
            </a:pPr>
            <a:endParaRPr lang="en-US"/>
          </a:p>
          <a:p>
            <a:pPr marL="305435" indent="-305435">
              <a:buFont typeface="Wingdings" pitchFamily="2" charset="2"/>
              <a:buChar char="§"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B4574F-30A2-5DB5-6389-155540911C0B}"/>
              </a:ext>
            </a:extLst>
          </p:cNvPr>
          <p:cNvSpPr/>
          <p:nvPr/>
        </p:nvSpPr>
        <p:spPr>
          <a:xfrm>
            <a:off x="493986" y="1925848"/>
            <a:ext cx="5528442" cy="262759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 algn="ctr">
              <a:buAutoNum type="arabicPeriod"/>
            </a:pPr>
            <a:r>
              <a:rPr lang="en-US"/>
              <a:t>Team Stats and Standings 2018-2022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0DD11F-1A38-8706-90CC-0C310096EE3D}"/>
              </a:ext>
            </a:extLst>
          </p:cNvPr>
          <p:cNvSpPr/>
          <p:nvPr/>
        </p:nvSpPr>
        <p:spPr>
          <a:xfrm>
            <a:off x="6169572" y="1927846"/>
            <a:ext cx="5528442" cy="262759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2. Fantasy 2018-2022</a:t>
            </a:r>
          </a:p>
        </p:txBody>
      </p:sp>
      <p:pic>
        <p:nvPicPr>
          <p:cNvPr id="15" name="Picture 18">
            <a:extLst>
              <a:ext uri="{FF2B5EF4-FFF2-40B4-BE49-F238E27FC236}">
                <a16:creationId xmlns:a16="http://schemas.microsoft.com/office/drawing/2014/main" id="{BDD07C57-76E6-EC2C-75B2-AB30B4E61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837" y="3800157"/>
            <a:ext cx="8239125" cy="1228725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5426D9-6392-A2A2-DCDD-63838DE83F43}"/>
              </a:ext>
            </a:extLst>
          </p:cNvPr>
          <p:cNvSpPr txBox="1">
            <a:spLocks/>
          </p:cNvSpPr>
          <p:nvPr/>
        </p:nvSpPr>
        <p:spPr>
          <a:xfrm>
            <a:off x="6173427" y="2286001"/>
            <a:ext cx="5528441" cy="33892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>
              <a:buFont typeface="Wingdings" pitchFamily="2" charset="2"/>
              <a:buChar char="§"/>
            </a:pPr>
            <a:r>
              <a:rPr lang="en-US"/>
              <a:t>E.g. </a:t>
            </a:r>
            <a:r>
              <a:rPr lang="en-US">
                <a:ea typeface="+mn-lt"/>
                <a:cs typeface="+mn-lt"/>
                <a:hlinkClick r:id="rId5"/>
              </a:rPr>
              <a:t>https://www.pro-football-reference.com/years/2022/fantasy.htm</a:t>
            </a:r>
            <a:endParaRPr lang="en-US"/>
          </a:p>
          <a:p>
            <a:pPr marL="305435" indent="-305435">
              <a:buFont typeface="Wingdings" pitchFamily="2" charset="2"/>
              <a:buChar char="§"/>
            </a:pPr>
            <a:r>
              <a:rPr lang="en-US" u="sng"/>
              <a:t>Research Purpose:</a:t>
            </a:r>
            <a:r>
              <a:rPr lang="en-US"/>
              <a:t>  To gather offensive player statistics that will be utilized for </a:t>
            </a:r>
            <a:r>
              <a:rPr lang="en-US" b="1"/>
              <a:t>positional ranking.</a:t>
            </a:r>
          </a:p>
          <a:p>
            <a:pPr marL="305435" indent="-305435">
              <a:buFont typeface="Wingdings" pitchFamily="2" charset="2"/>
              <a:buChar char="§"/>
            </a:pPr>
            <a:endParaRPr lang="en-US"/>
          </a:p>
        </p:txBody>
      </p:sp>
      <p:pic>
        <p:nvPicPr>
          <p:cNvPr id="21" name="Picture 21" descr="Calendar&#10;&#10;Description automatically generated">
            <a:extLst>
              <a:ext uri="{FF2B5EF4-FFF2-40B4-BE49-F238E27FC236}">
                <a16:creationId xmlns:a16="http://schemas.microsoft.com/office/drawing/2014/main" id="{765A665A-20AA-39E6-FA05-9B0138C84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837" y="5155247"/>
            <a:ext cx="8391525" cy="103822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C83C2-358B-B1B5-BD2D-D7B9F3E3D1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9343" y="6325669"/>
            <a:ext cx="1052508" cy="365125"/>
          </a:xfrm>
        </p:spPr>
        <p:txBody>
          <a:bodyPr/>
          <a:lstStyle/>
          <a:p>
            <a:fld id="{75E287E6-4633-2448-AB22-703677EC68E3}" type="slidenum">
              <a:rPr lang="en-US" smtClean="0"/>
              <a:t>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063821-398C-8A86-6BF4-14A84363B276}"/>
              </a:ext>
            </a:extLst>
          </p:cNvPr>
          <p:cNvSpPr txBox="1"/>
          <p:nvPr/>
        </p:nvSpPr>
        <p:spPr>
          <a:xfrm>
            <a:off x="6526804" y="6325096"/>
            <a:ext cx="5173629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i="1">
                <a:solidFill>
                  <a:schemeClr val="tx2"/>
                </a:solidFill>
                <a:ea typeface="+mn-lt"/>
                <a:cs typeface="+mn-lt"/>
              </a:rPr>
              <a:t>Pro Football Stats, history, scores, standings, playoffs, Schedule &amp; Records</a:t>
            </a:r>
            <a:r>
              <a:rPr lang="en-US" sz="1000">
                <a:solidFill>
                  <a:schemeClr val="tx2"/>
                </a:solidFill>
                <a:ea typeface="+mn-lt"/>
                <a:cs typeface="+mn-lt"/>
              </a:rPr>
              <a:t>. Pro Football Reference. (n.d.). Retrieved March 12, 2023, from </a:t>
            </a:r>
            <a:r>
              <a:rPr lang="en-US" sz="1000">
                <a:solidFill>
                  <a:schemeClr val="tx2"/>
                </a:solidFill>
                <a:ea typeface="+mn-lt"/>
                <a:cs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https://www.pro-football-reference.com/</a:t>
            </a:r>
            <a:r>
              <a:rPr lang="en-US" sz="1000">
                <a:solidFill>
                  <a:schemeClr val="tx2"/>
                </a:solidFill>
                <a:ea typeface="+mn-lt"/>
                <a:cs typeface="+mn-lt"/>
              </a:rPr>
              <a:t> </a:t>
            </a:r>
            <a:endParaRPr lang="en-US" sz="1000">
              <a:solidFill>
                <a:schemeClr val="tx2"/>
              </a:solidFill>
            </a:endParaRP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88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2FB96-CEBD-EEC5-7A16-D40B04B83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b="1" i="1"/>
              <a:t>Data source</a:t>
            </a:r>
            <a:br>
              <a:rPr lang="en-US" sz="1600"/>
            </a:br>
            <a:r>
              <a:rPr lang="en-US"/>
              <a:t>Legal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A4B3D-12D8-9820-E6AE-27784A7C6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en-US">
                <a:ea typeface="+mn-lt"/>
                <a:cs typeface="+mn-lt"/>
              </a:rPr>
              <a:t>“SRL believes in </a:t>
            </a:r>
            <a:r>
              <a:rPr lang="en-US" b="1">
                <a:ea typeface="+mn-lt"/>
                <a:cs typeface="+mn-lt"/>
              </a:rPr>
              <a:t>data democratization</a:t>
            </a:r>
            <a:r>
              <a:rPr lang="en-US">
                <a:ea typeface="+mn-lt"/>
                <a:cs typeface="+mn-lt"/>
              </a:rPr>
              <a:t>—open access to data and the tools that use it … Moreover, we encourage the sharing and reuse of data and statistics our users find on our Site as a general matter…”</a:t>
            </a:r>
            <a:endParaRPr lang="en-US"/>
          </a:p>
          <a:p>
            <a:pPr marL="305435" indent="-305435"/>
            <a:r>
              <a:rPr lang="en-US">
                <a:ea typeface="+mn-lt"/>
                <a:cs typeface="+mn-lt"/>
              </a:rPr>
              <a:t>“Our guiding principles are that (1) </a:t>
            </a:r>
            <a:r>
              <a:rPr lang="en-US" b="1">
                <a:ea typeface="+mn-lt"/>
                <a:cs typeface="+mn-lt"/>
              </a:rPr>
              <a:t>sharing, using, modifying, repackaging, or publishing data found on individual SRL webpages is welcomed</a:t>
            </a:r>
            <a:r>
              <a:rPr lang="en-US">
                <a:ea typeface="+mn-lt"/>
                <a:cs typeface="+mn-lt"/>
              </a:rPr>
              <a:t>, whether for commercial or non-commercial purposes, but (2) any such sharing, use, modification, repackaging, or publication should explicitly credit SRL as the source of the data to the maximum extent possible…”</a:t>
            </a:r>
            <a:endParaRPr lang="en-US"/>
          </a:p>
          <a:p>
            <a:pPr marL="305435" indent="-305435" algn="ctr"/>
            <a:r>
              <a:rPr lang="en-US">
                <a:ea typeface="+mn-lt"/>
                <a:cs typeface="+mn-lt"/>
              </a:rPr>
              <a:t>Sports Reference Terms of Use</a:t>
            </a:r>
            <a:br>
              <a:rPr lang="en-US"/>
            </a:b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F23B27-D821-98EE-69DD-B80607F3A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9343" y="6325669"/>
            <a:ext cx="1052508" cy="365125"/>
          </a:xfrm>
        </p:spPr>
        <p:txBody>
          <a:bodyPr/>
          <a:lstStyle/>
          <a:p>
            <a:fld id="{75E287E6-4633-2448-AB22-703677EC68E3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F3D72E-83A5-87E4-DA20-7FA82D2626FC}"/>
              </a:ext>
            </a:extLst>
          </p:cNvPr>
          <p:cNvSpPr txBox="1"/>
          <p:nvPr/>
        </p:nvSpPr>
        <p:spPr>
          <a:xfrm>
            <a:off x="6432176" y="6325096"/>
            <a:ext cx="5173629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i="1">
                <a:solidFill>
                  <a:schemeClr val="tx2"/>
                </a:solidFill>
                <a:ea typeface="+mn-lt"/>
                <a:cs typeface="+mn-lt"/>
              </a:rPr>
              <a:t>Pro Football Stats, history, scores, standings, playoffs, Schedule &amp; Records</a:t>
            </a:r>
            <a:r>
              <a:rPr lang="en-US" sz="1000">
                <a:solidFill>
                  <a:schemeClr val="tx2"/>
                </a:solidFill>
                <a:ea typeface="+mn-lt"/>
                <a:cs typeface="+mn-lt"/>
              </a:rPr>
              <a:t>. Pro Football Reference. (n.d.). Retrieved March 12, 2023, from </a:t>
            </a:r>
            <a:r>
              <a:rPr lang="en-US" sz="1000">
                <a:solidFill>
                  <a:schemeClr val="tx2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https://www.pro-football-reference.com/</a:t>
            </a:r>
            <a:r>
              <a:rPr lang="en-US" sz="1000">
                <a:solidFill>
                  <a:schemeClr val="tx2"/>
                </a:solidFill>
                <a:ea typeface="+mn-lt"/>
                <a:cs typeface="+mn-lt"/>
              </a:rPr>
              <a:t> </a:t>
            </a:r>
            <a:endParaRPr lang="en-US" sz="1000">
              <a:solidFill>
                <a:schemeClr val="tx2"/>
              </a:solidFill>
            </a:endParaRP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584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157C-8AF9-10A9-E247-EF28DE7B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986" y="702156"/>
            <a:ext cx="11116822" cy="1013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600" b="1" i="1"/>
              <a:t>Web Scraping</a:t>
            </a:r>
            <a:br>
              <a:rPr lang="en-US"/>
            </a:br>
            <a:r>
              <a:rPr lang="en-US"/>
              <a:t>Examining layout and Understanding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974C5-6A21-B689-C701-4B7AA1776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986" y="2071003"/>
            <a:ext cx="5528441" cy="1969956"/>
          </a:xfrm>
        </p:spPr>
        <p:txBody>
          <a:bodyPr anchor="t"/>
          <a:lstStyle/>
          <a:p>
            <a:pPr>
              <a:buFont typeface="Wingdings" pitchFamily="2" charset="2"/>
              <a:buChar char="§"/>
            </a:pPr>
            <a:r>
              <a:rPr lang="en-US"/>
              <a:t>Website has a typical hierarchical HTML structure:</a:t>
            </a:r>
          </a:p>
          <a:p>
            <a:pPr lvl="1">
              <a:buFont typeface="Wingdings" pitchFamily="2" charset="2"/>
              <a:buChar char="§"/>
            </a:pPr>
            <a:r>
              <a:rPr lang="en-US"/>
              <a:t>Head: metadata and information about scripts and stylesheets used on the page</a:t>
            </a:r>
          </a:p>
          <a:p>
            <a:pPr lvl="1">
              <a:buFont typeface="Wingdings" pitchFamily="2" charset="2"/>
              <a:buChar char="§"/>
            </a:pPr>
            <a:r>
              <a:rPr lang="en-US"/>
              <a:t>Body: main content- football statistics in a tabular format</a:t>
            </a:r>
          </a:p>
          <a:p>
            <a:pPr lvl="1">
              <a:buFont typeface="Wingdings" pitchFamily="2" charset="2"/>
              <a:buChar char="§"/>
            </a:pPr>
            <a:r>
              <a:rPr lang="en-US"/>
              <a:t>Top Navigation:  menu to view other sections of the website, view football stats by year</a:t>
            </a:r>
          </a:p>
        </p:txBody>
      </p:sp>
      <p:pic>
        <p:nvPicPr>
          <p:cNvPr id="29" name="Picture 28" descr="Graphical user interface&#10;&#10;Description automatically generated">
            <a:extLst>
              <a:ext uri="{FF2B5EF4-FFF2-40B4-BE49-F238E27FC236}">
                <a16:creationId xmlns:a16="http://schemas.microsoft.com/office/drawing/2014/main" id="{0CC4351F-70B1-054B-F58E-03E90F0B0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636" y="2451532"/>
            <a:ext cx="4959172" cy="1662530"/>
          </a:xfrm>
          <a:prstGeom prst="rect">
            <a:avLst/>
          </a:prstGeom>
        </p:spPr>
      </p:pic>
      <p:pic>
        <p:nvPicPr>
          <p:cNvPr id="31" name="Picture 30" descr="Calendar&#10;&#10;Description automatically generated">
            <a:extLst>
              <a:ext uri="{FF2B5EF4-FFF2-40B4-BE49-F238E27FC236}">
                <a16:creationId xmlns:a16="http://schemas.microsoft.com/office/drawing/2014/main" id="{189B66C5-6A1E-D6D4-AEA5-C41494FC9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636" y="4644725"/>
            <a:ext cx="4534596" cy="138190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76D3AD2-DFF7-A83E-A9EF-05B14B3BCC6B}"/>
              </a:ext>
            </a:extLst>
          </p:cNvPr>
          <p:cNvSpPr txBox="1"/>
          <p:nvPr/>
        </p:nvSpPr>
        <p:spPr>
          <a:xfrm>
            <a:off x="6500388" y="2032312"/>
            <a:ext cx="2673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accent6"/>
                </a:solidFill>
                <a:latin typeface="+mj-lt"/>
              </a:rPr>
              <a:t>HEAD AND NAVIGATION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FAA200-1CB8-62CF-2B57-E35924376858}"/>
              </a:ext>
            </a:extLst>
          </p:cNvPr>
          <p:cNvSpPr txBox="1"/>
          <p:nvPr/>
        </p:nvSpPr>
        <p:spPr>
          <a:xfrm>
            <a:off x="6500388" y="4225505"/>
            <a:ext cx="2673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accent6"/>
                </a:solidFill>
                <a:latin typeface="+mj-lt"/>
              </a:rPr>
              <a:t>BODY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E22983A-3312-6E0E-B6F0-6FC3707724AD}"/>
              </a:ext>
            </a:extLst>
          </p:cNvPr>
          <p:cNvSpPr/>
          <p:nvPr/>
        </p:nvSpPr>
        <p:spPr>
          <a:xfrm>
            <a:off x="6600636" y="3429000"/>
            <a:ext cx="1676344" cy="178904"/>
          </a:xfrm>
          <a:prstGeom prst="roundRect">
            <a:avLst/>
          </a:prstGeom>
          <a:solidFill>
            <a:schemeClr val="accent1">
              <a:alpha val="2816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3C3A642-0E99-B66B-DD51-0617E888EFAB}"/>
              </a:ext>
            </a:extLst>
          </p:cNvPr>
          <p:cNvSpPr/>
          <p:nvPr/>
        </p:nvSpPr>
        <p:spPr>
          <a:xfrm>
            <a:off x="11024053" y="3674646"/>
            <a:ext cx="451667" cy="178904"/>
          </a:xfrm>
          <a:prstGeom prst="roundRect">
            <a:avLst/>
          </a:prstGeom>
          <a:solidFill>
            <a:schemeClr val="accent1">
              <a:alpha val="2816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1E43F5-E150-BDE9-849D-B1A4BC713B60}"/>
              </a:ext>
            </a:extLst>
          </p:cNvPr>
          <p:cNvSpPr txBox="1">
            <a:spLocks/>
          </p:cNvSpPr>
          <p:nvPr/>
        </p:nvSpPr>
        <p:spPr>
          <a:xfrm>
            <a:off x="493985" y="4520509"/>
            <a:ext cx="5528441" cy="17394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/>
              <a:t>Understanding URL structure:</a:t>
            </a:r>
          </a:p>
          <a:p>
            <a:pPr lvl="1">
              <a:buFont typeface="Wingdings" pitchFamily="2" charset="2"/>
              <a:buChar char="§"/>
            </a:pPr>
            <a:r>
              <a:rPr lang="en-US"/>
              <a:t>Base URL, </a:t>
            </a:r>
            <a:r>
              <a:rPr lang="en-US">
                <a:solidFill>
                  <a:schemeClr val="accent1"/>
                </a:solidFill>
              </a:rPr>
              <a:t>‘years’ stats</a:t>
            </a:r>
            <a:r>
              <a:rPr lang="en-US"/>
              <a:t>, </a:t>
            </a:r>
            <a:r>
              <a:rPr lang="en-US">
                <a:solidFill>
                  <a:schemeClr val="accent3"/>
                </a:solidFill>
              </a:rPr>
              <a:t>‘year’, </a:t>
            </a:r>
            <a:r>
              <a:rPr lang="en-US">
                <a:solidFill>
                  <a:schemeClr val="accent5"/>
                </a:solidFill>
              </a:rPr>
              <a:t>type of player stats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E678F-F12E-35BC-4E00-BF17BB9B7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127" y="4101932"/>
            <a:ext cx="4279718" cy="35760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E97E99-4132-16AE-AC90-6EEF6B047CD8}"/>
              </a:ext>
            </a:extLst>
          </p:cNvPr>
          <p:cNvCxnSpPr/>
          <p:nvPr/>
        </p:nvCxnSpPr>
        <p:spPr>
          <a:xfrm>
            <a:off x="1143000" y="4459536"/>
            <a:ext cx="204746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71AF93-98CD-77AE-EBFF-AF4539CDEB70}"/>
              </a:ext>
            </a:extLst>
          </p:cNvPr>
          <p:cNvCxnSpPr>
            <a:cxnSpLocks/>
          </p:cNvCxnSpPr>
          <p:nvPr/>
        </p:nvCxnSpPr>
        <p:spPr>
          <a:xfrm>
            <a:off x="3283226" y="4459536"/>
            <a:ext cx="36443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36B267A-5BA3-FD03-F070-0FA7A49165B7}"/>
              </a:ext>
            </a:extLst>
          </p:cNvPr>
          <p:cNvCxnSpPr>
            <a:cxnSpLocks/>
          </p:cNvCxnSpPr>
          <p:nvPr/>
        </p:nvCxnSpPr>
        <p:spPr>
          <a:xfrm>
            <a:off x="3723861" y="4459536"/>
            <a:ext cx="36443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D2161D-EA5A-C722-CCF1-41206E346E54}"/>
              </a:ext>
            </a:extLst>
          </p:cNvPr>
          <p:cNvCxnSpPr>
            <a:cxnSpLocks/>
          </p:cNvCxnSpPr>
          <p:nvPr/>
        </p:nvCxnSpPr>
        <p:spPr>
          <a:xfrm>
            <a:off x="4171122" y="4459715"/>
            <a:ext cx="520148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C9B93F-F9C6-20ED-1365-E33779E219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9343" y="6325669"/>
            <a:ext cx="1052508" cy="365125"/>
          </a:xfrm>
        </p:spPr>
        <p:txBody>
          <a:bodyPr/>
          <a:lstStyle/>
          <a:p>
            <a:fld id="{75E287E6-4633-2448-AB22-703677EC68E3}" type="slidenum">
              <a:rPr lang="en-US" smtClean="0"/>
              <a:t>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D2C58C-59A4-9175-AA54-B5821C083B48}"/>
              </a:ext>
            </a:extLst>
          </p:cNvPr>
          <p:cNvSpPr txBox="1"/>
          <p:nvPr/>
        </p:nvSpPr>
        <p:spPr>
          <a:xfrm>
            <a:off x="6491941" y="6260351"/>
            <a:ext cx="5173629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i="1">
                <a:solidFill>
                  <a:schemeClr val="tx2"/>
                </a:solidFill>
                <a:ea typeface="+mn-lt"/>
                <a:cs typeface="+mn-lt"/>
              </a:rPr>
              <a:t>Pro Football Stats, history, scores, standings, playoffs, Schedule &amp; Records</a:t>
            </a:r>
            <a:r>
              <a:rPr lang="en-US" sz="1000">
                <a:solidFill>
                  <a:schemeClr val="tx2"/>
                </a:solidFill>
                <a:ea typeface="+mn-lt"/>
                <a:cs typeface="+mn-lt"/>
              </a:rPr>
              <a:t>. Pro Football Reference. (n.d.). Retrieved March 12, 2023, from </a:t>
            </a:r>
            <a:r>
              <a:rPr lang="en-US" sz="1000">
                <a:solidFill>
                  <a:schemeClr val="tx2"/>
                </a:solidFill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https://www.pro-football-reference.com/</a:t>
            </a:r>
            <a:r>
              <a:rPr lang="en-US" sz="1000">
                <a:solidFill>
                  <a:schemeClr val="tx2"/>
                </a:solidFill>
                <a:ea typeface="+mn-lt"/>
                <a:cs typeface="+mn-lt"/>
              </a:rPr>
              <a:t> </a:t>
            </a:r>
            <a:endParaRPr lang="en-US" sz="1000">
              <a:solidFill>
                <a:schemeClr val="tx2"/>
              </a:solidFill>
            </a:endParaRP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70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157C-8AF9-10A9-E247-EF28DE7B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986" y="702156"/>
            <a:ext cx="11116822" cy="1013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600" b="1" i="1"/>
              <a:t>Web Scraping</a:t>
            </a:r>
            <a:br>
              <a:rPr lang="en-US"/>
            </a:br>
            <a:r>
              <a:rPr lang="en-US"/>
              <a:t>TOOLS AND METHODLOGY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974C5-6A21-B689-C701-4B7AA1776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987" y="2286000"/>
            <a:ext cx="4576777" cy="3651491"/>
          </a:xfrm>
        </p:spPr>
        <p:txBody>
          <a:bodyPr anchor="t">
            <a:normAutofit fontScale="92500" lnSpcReduction="10000"/>
          </a:bodyPr>
          <a:lstStyle/>
          <a:p>
            <a:pPr>
              <a:buFont typeface="Wingdings" pitchFamily="2" charset="2"/>
              <a:buChar char="§"/>
            </a:pPr>
            <a:r>
              <a:rPr lang="en-US" b="1"/>
              <a:t>Libraries</a:t>
            </a:r>
            <a:r>
              <a:rPr lang="en-US"/>
              <a:t> used: Beautiful Soup, Requests, Pandas</a:t>
            </a:r>
          </a:p>
          <a:p>
            <a:pPr>
              <a:buFont typeface="Wingdings" pitchFamily="2" charset="2"/>
              <a:buChar char="§"/>
            </a:pPr>
            <a:r>
              <a:rPr lang="en-US"/>
              <a:t>Replaced year value in the URL using string formatting and used FOR loop to iterate through webpages</a:t>
            </a:r>
            <a:r>
              <a:rPr lang="en-US" b="1"/>
              <a:t>*</a:t>
            </a:r>
          </a:p>
          <a:p>
            <a:pPr>
              <a:buFont typeface="Wingdings" pitchFamily="2" charset="2"/>
              <a:buChar char="§"/>
            </a:pPr>
            <a:r>
              <a:rPr lang="en-US"/>
              <a:t>Relevant columns were extracted using HTML tags and CSS class names and attributes</a:t>
            </a:r>
            <a:r>
              <a:rPr lang="en-US" b="1"/>
              <a:t>^</a:t>
            </a:r>
          </a:p>
          <a:p>
            <a:pPr lvl="1">
              <a:buFont typeface="Wingdings" pitchFamily="2" charset="2"/>
              <a:buChar char="§"/>
            </a:pPr>
            <a:r>
              <a:rPr lang="en-US"/>
              <a:t>For example, Player name was extracted using the tag “td” and attribute “player”</a:t>
            </a:r>
          </a:p>
          <a:p>
            <a:pPr>
              <a:buFont typeface="Wingdings" pitchFamily="2" charset="2"/>
              <a:buChar char="§"/>
            </a:pPr>
            <a:r>
              <a:rPr lang="en-US"/>
              <a:t>Text extracted using .text() method</a:t>
            </a:r>
          </a:p>
          <a:p>
            <a:pPr>
              <a:buFont typeface="Wingdings" pitchFamily="2" charset="2"/>
              <a:buChar char="§"/>
            </a:pPr>
            <a:r>
              <a:rPr lang="en-US"/>
              <a:t>Data for each column was appended to a list of the same name using list comprehension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B4574F-30A2-5DB5-6389-155540911C0B}"/>
              </a:ext>
            </a:extLst>
          </p:cNvPr>
          <p:cNvSpPr/>
          <p:nvPr/>
        </p:nvSpPr>
        <p:spPr>
          <a:xfrm>
            <a:off x="493986" y="1925848"/>
            <a:ext cx="5208228" cy="262759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Methodology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0DD11F-1A38-8706-90CC-0C310096EE3D}"/>
              </a:ext>
            </a:extLst>
          </p:cNvPr>
          <p:cNvSpPr/>
          <p:nvPr/>
        </p:nvSpPr>
        <p:spPr>
          <a:xfrm>
            <a:off x="5787736" y="1927846"/>
            <a:ext cx="5910278" cy="262759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HTML and CSS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B6D3BAA-8B0B-A22B-4D75-EC71B023FF6F}"/>
              </a:ext>
            </a:extLst>
          </p:cNvPr>
          <p:cNvGrpSpPr/>
          <p:nvPr/>
        </p:nvGrpSpPr>
        <p:grpSpPr>
          <a:xfrm>
            <a:off x="6745833" y="2402495"/>
            <a:ext cx="4025541" cy="2094460"/>
            <a:chOff x="6855164" y="2477541"/>
            <a:chExt cx="4025541" cy="2094460"/>
          </a:xfrm>
        </p:grpSpPr>
        <p:pic>
          <p:nvPicPr>
            <p:cNvPr id="6" name="Picture 5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553846FD-585B-5FF9-8B42-8A49B72651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285" b="54637"/>
            <a:stretch/>
          </p:blipFill>
          <p:spPr>
            <a:xfrm>
              <a:off x="6855164" y="2477541"/>
              <a:ext cx="4025541" cy="2094460"/>
            </a:xfrm>
            <a:prstGeom prst="rect">
              <a:avLst/>
            </a:prstGeom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6655D7A2-13F4-C74E-3855-7B6C99EBE50E}"/>
                </a:ext>
              </a:extLst>
            </p:cNvPr>
            <p:cNvSpPr/>
            <p:nvPr/>
          </p:nvSpPr>
          <p:spPr>
            <a:xfrm>
              <a:off x="7083083" y="2989385"/>
              <a:ext cx="133643" cy="112541"/>
            </a:xfrm>
            <a:prstGeom prst="roundRect">
              <a:avLst/>
            </a:prstGeom>
            <a:solidFill>
              <a:schemeClr val="accent2">
                <a:alpha val="30915"/>
              </a:schemeClr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AB1DA9E-9EC7-346E-D426-6E9B626B51AD}"/>
                </a:ext>
              </a:extLst>
            </p:cNvPr>
            <p:cNvSpPr/>
            <p:nvPr/>
          </p:nvSpPr>
          <p:spPr>
            <a:xfrm>
              <a:off x="7982640" y="2989384"/>
              <a:ext cx="901108" cy="112541"/>
            </a:xfrm>
            <a:prstGeom prst="roundRect">
              <a:avLst/>
            </a:prstGeom>
            <a:solidFill>
              <a:schemeClr val="accent2">
                <a:alpha val="30915"/>
              </a:schemeClr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9D1BAE1-1FCD-CB88-3188-497B1514ABD2}"/>
                </a:ext>
              </a:extLst>
            </p:cNvPr>
            <p:cNvSpPr/>
            <p:nvPr/>
          </p:nvSpPr>
          <p:spPr>
            <a:xfrm>
              <a:off x="7083083" y="2727914"/>
              <a:ext cx="133643" cy="112541"/>
            </a:xfrm>
            <a:prstGeom prst="roundRect">
              <a:avLst/>
            </a:prstGeom>
            <a:solidFill>
              <a:schemeClr val="accent2">
                <a:alpha val="30915"/>
              </a:schemeClr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5BFA8BA5-9CB0-0BEC-D042-15DD4D8894EF}"/>
                </a:ext>
              </a:extLst>
            </p:cNvPr>
            <p:cNvSpPr/>
            <p:nvPr/>
          </p:nvSpPr>
          <p:spPr>
            <a:xfrm>
              <a:off x="9471471" y="2732040"/>
              <a:ext cx="987858" cy="108416"/>
            </a:xfrm>
            <a:prstGeom prst="roundRect">
              <a:avLst/>
            </a:prstGeom>
            <a:solidFill>
              <a:schemeClr val="accent2">
                <a:alpha val="30915"/>
              </a:schemeClr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9B2E743-23C4-A2C5-B78E-EC70F601BD1E}"/>
                </a:ext>
              </a:extLst>
            </p:cNvPr>
            <p:cNvSpPr/>
            <p:nvPr/>
          </p:nvSpPr>
          <p:spPr>
            <a:xfrm>
              <a:off x="7083083" y="3130373"/>
              <a:ext cx="133643" cy="112541"/>
            </a:xfrm>
            <a:prstGeom prst="roundRect">
              <a:avLst/>
            </a:prstGeom>
            <a:solidFill>
              <a:schemeClr val="accent2">
                <a:alpha val="30915"/>
              </a:schemeClr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DC0344F-024D-BC12-0960-0F262FB2C52D}"/>
                </a:ext>
              </a:extLst>
            </p:cNvPr>
            <p:cNvSpPr/>
            <p:nvPr/>
          </p:nvSpPr>
          <p:spPr>
            <a:xfrm>
              <a:off x="8032684" y="3130372"/>
              <a:ext cx="1280128" cy="112541"/>
            </a:xfrm>
            <a:prstGeom prst="roundRect">
              <a:avLst/>
            </a:prstGeom>
            <a:solidFill>
              <a:schemeClr val="accent2">
                <a:alpha val="30915"/>
              </a:schemeClr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B5D08EA5-C0EA-024A-4159-80ECFEC5DB98}"/>
                </a:ext>
              </a:extLst>
            </p:cNvPr>
            <p:cNvSpPr/>
            <p:nvPr/>
          </p:nvSpPr>
          <p:spPr>
            <a:xfrm>
              <a:off x="8032684" y="3271360"/>
              <a:ext cx="851064" cy="112541"/>
            </a:xfrm>
            <a:prstGeom prst="roundRect">
              <a:avLst/>
            </a:prstGeom>
            <a:solidFill>
              <a:schemeClr val="accent2">
                <a:alpha val="30915"/>
              </a:schemeClr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9CC9BE82-448B-42B1-2BC6-0BC3B22DB4B5}"/>
                </a:ext>
              </a:extLst>
            </p:cNvPr>
            <p:cNvSpPr/>
            <p:nvPr/>
          </p:nvSpPr>
          <p:spPr>
            <a:xfrm>
              <a:off x="8032684" y="3410314"/>
              <a:ext cx="738522" cy="112541"/>
            </a:xfrm>
            <a:prstGeom prst="roundRect">
              <a:avLst/>
            </a:prstGeom>
            <a:solidFill>
              <a:schemeClr val="accent2">
                <a:alpha val="30915"/>
              </a:schemeClr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F953447C-496B-A5B3-D83E-8A20D8B4A731}"/>
                </a:ext>
              </a:extLst>
            </p:cNvPr>
            <p:cNvSpPr/>
            <p:nvPr/>
          </p:nvSpPr>
          <p:spPr>
            <a:xfrm>
              <a:off x="8032684" y="3547256"/>
              <a:ext cx="796762" cy="112541"/>
            </a:xfrm>
            <a:prstGeom prst="roundRect">
              <a:avLst/>
            </a:prstGeom>
            <a:solidFill>
              <a:schemeClr val="accent2">
                <a:alpha val="30915"/>
              </a:schemeClr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198F4627-8B7D-848E-4C86-0F56A6D7747D}"/>
                </a:ext>
              </a:extLst>
            </p:cNvPr>
            <p:cNvSpPr/>
            <p:nvPr/>
          </p:nvSpPr>
          <p:spPr>
            <a:xfrm>
              <a:off x="7083083" y="3271360"/>
              <a:ext cx="133643" cy="112541"/>
            </a:xfrm>
            <a:prstGeom prst="roundRect">
              <a:avLst/>
            </a:prstGeom>
            <a:solidFill>
              <a:schemeClr val="accent2">
                <a:alpha val="30915"/>
              </a:schemeClr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EE1DC414-A529-B80B-C434-BBEB79ADCD8D}"/>
                </a:ext>
              </a:extLst>
            </p:cNvPr>
            <p:cNvSpPr/>
            <p:nvPr/>
          </p:nvSpPr>
          <p:spPr>
            <a:xfrm>
              <a:off x="7083083" y="3407277"/>
              <a:ext cx="133643" cy="112541"/>
            </a:xfrm>
            <a:prstGeom prst="roundRect">
              <a:avLst/>
            </a:prstGeom>
            <a:solidFill>
              <a:schemeClr val="accent2">
                <a:alpha val="30915"/>
              </a:schemeClr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261F0EEE-02E4-FBDF-70B8-AA4FF1EEBEB0}"/>
                </a:ext>
              </a:extLst>
            </p:cNvPr>
            <p:cNvSpPr/>
            <p:nvPr/>
          </p:nvSpPr>
          <p:spPr>
            <a:xfrm>
              <a:off x="7083083" y="3540157"/>
              <a:ext cx="133643" cy="112541"/>
            </a:xfrm>
            <a:prstGeom prst="roundRect">
              <a:avLst/>
            </a:prstGeom>
            <a:solidFill>
              <a:schemeClr val="accent2">
                <a:alpha val="30915"/>
              </a:schemeClr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899A5C4-8216-6DC5-DA5E-6097556B1D57}"/>
              </a:ext>
            </a:extLst>
          </p:cNvPr>
          <p:cNvGrpSpPr/>
          <p:nvPr/>
        </p:nvGrpSpPr>
        <p:grpSpPr>
          <a:xfrm>
            <a:off x="5127322" y="5763263"/>
            <a:ext cx="6958883" cy="191279"/>
            <a:chOff x="848553" y="5922010"/>
            <a:chExt cx="10494893" cy="28847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F48C1CF-2EA6-B734-5E67-F64CD80A8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8553" y="5947724"/>
              <a:ext cx="10494893" cy="262759"/>
            </a:xfrm>
            <a:prstGeom prst="rect">
              <a:avLst/>
            </a:prstGeom>
          </p:spPr>
        </p:pic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859F689F-0503-49CF-1E40-24DEBEFB427F}"/>
                </a:ext>
              </a:extLst>
            </p:cNvPr>
            <p:cNvSpPr/>
            <p:nvPr/>
          </p:nvSpPr>
          <p:spPr>
            <a:xfrm>
              <a:off x="6745833" y="5922010"/>
              <a:ext cx="475217" cy="262759"/>
            </a:xfrm>
            <a:prstGeom prst="roundRect">
              <a:avLst/>
            </a:prstGeom>
            <a:solidFill>
              <a:schemeClr val="accent2">
                <a:alpha val="30915"/>
              </a:schemeClr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DD8B0F7C-1497-E72E-90B5-6C519D8102E9}"/>
                </a:ext>
              </a:extLst>
            </p:cNvPr>
            <p:cNvSpPr/>
            <p:nvPr/>
          </p:nvSpPr>
          <p:spPr>
            <a:xfrm>
              <a:off x="8444059" y="5926134"/>
              <a:ext cx="2412584" cy="262759"/>
            </a:xfrm>
            <a:prstGeom prst="roundRect">
              <a:avLst/>
            </a:prstGeom>
            <a:solidFill>
              <a:schemeClr val="accent2">
                <a:alpha val="30915"/>
              </a:schemeClr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A6887AC6-9F2C-7F15-FBBF-C9142EC852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2629" y="4905089"/>
            <a:ext cx="6623576" cy="58101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F6AE78C-558A-5BF9-E126-7924EBD25CEC}"/>
              </a:ext>
            </a:extLst>
          </p:cNvPr>
          <p:cNvSpPr txBox="1"/>
          <p:nvPr/>
        </p:nvSpPr>
        <p:spPr>
          <a:xfrm>
            <a:off x="5207783" y="4826264"/>
            <a:ext cx="254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tx2"/>
                </a:solidFill>
              </a:rPr>
              <a:t>*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3AE8FA-1E93-B3D1-5338-30CCD5D81F48}"/>
              </a:ext>
            </a:extLst>
          </p:cNvPr>
          <p:cNvSpPr txBox="1"/>
          <p:nvPr/>
        </p:nvSpPr>
        <p:spPr>
          <a:xfrm>
            <a:off x="4932433" y="5682761"/>
            <a:ext cx="254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tx2"/>
                </a:solidFill>
              </a:rPr>
              <a:t>^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FC5E029-0F7A-0FEB-C05B-2D6630DA28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9343" y="6325669"/>
            <a:ext cx="1052508" cy="365125"/>
          </a:xfrm>
        </p:spPr>
        <p:txBody>
          <a:bodyPr/>
          <a:lstStyle/>
          <a:p>
            <a:fld id="{75E287E6-4633-2448-AB22-703677EC68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14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C75F7-0DA3-CA95-0F4B-127838CC1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291255"/>
            <a:ext cx="4232543" cy="3567544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We followed a similar approach to extract data from ‘standings’ pages, suing for loop to iterate through webpages</a:t>
            </a:r>
          </a:p>
          <a:p>
            <a:r>
              <a:rPr lang="en-US"/>
              <a:t>The URLs follow a similar structure and were extracted using string formatting</a:t>
            </a:r>
          </a:p>
          <a:p>
            <a:r>
              <a:rPr lang="en-US"/>
              <a:t>Table information was extracted using HTML tags ‘</a:t>
            </a:r>
            <a:r>
              <a:rPr lang="en-US" err="1"/>
              <a:t>th</a:t>
            </a:r>
            <a:r>
              <a:rPr lang="en-US"/>
              <a:t>’ and ‘td’ and ‘data-stat’ attributes</a:t>
            </a:r>
          </a:p>
          <a:p>
            <a:pPr lvl="1"/>
            <a:r>
              <a:rPr lang="en-US"/>
              <a:t>To maintain a flat </a:t>
            </a:r>
            <a:r>
              <a:rPr lang="en-US" err="1"/>
              <a:t>dataframe</a:t>
            </a:r>
            <a:r>
              <a:rPr lang="en-US"/>
              <a:t> and avoid extracting division names, attribute ‘scope’ was specified to extract only team names</a:t>
            </a:r>
          </a:p>
          <a:p>
            <a:pPr lvl="1"/>
            <a:r>
              <a:rPr lang="en-US"/>
              <a:t>Division names were later added in a separate column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DE3FCB1-DBF3-C131-41E6-8F309606C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b="1" i="1"/>
              <a:t>Web Scraping</a:t>
            </a:r>
            <a:br>
              <a:rPr lang="en-US"/>
            </a:br>
            <a:r>
              <a:rPr lang="en-US"/>
              <a:t>TOOLS AND METHODLOGY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21B45D-3F5F-F307-F86A-B32EA214C6CD}"/>
              </a:ext>
            </a:extLst>
          </p:cNvPr>
          <p:cNvSpPr/>
          <p:nvPr/>
        </p:nvSpPr>
        <p:spPr>
          <a:xfrm>
            <a:off x="493986" y="1925848"/>
            <a:ext cx="4232543" cy="262759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Methodology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72142E-B11F-9C97-E53B-82660C56A2A0}"/>
              </a:ext>
            </a:extLst>
          </p:cNvPr>
          <p:cNvSpPr/>
          <p:nvPr/>
        </p:nvSpPr>
        <p:spPr>
          <a:xfrm>
            <a:off x="4813737" y="1927846"/>
            <a:ext cx="6884278" cy="262759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HTML and CSS</a:t>
            </a:r>
          </a:p>
        </p:txBody>
      </p:sp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7AC78300-6626-2BED-C16E-431F4223E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199" y="4419816"/>
            <a:ext cx="7278994" cy="1193909"/>
          </a:xfrm>
          <a:prstGeom prst="rect">
            <a:avLst/>
          </a:prstGeom>
        </p:spPr>
      </p:pic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4EDAEAF-0F0C-846E-88D0-3D175D1D5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736" y="2388952"/>
            <a:ext cx="7238303" cy="1930214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F20A46D-DB86-9A1C-6DC8-FD2794DD65EB}"/>
              </a:ext>
            </a:extLst>
          </p:cNvPr>
          <p:cNvSpPr/>
          <p:nvPr/>
        </p:nvSpPr>
        <p:spPr>
          <a:xfrm>
            <a:off x="9511212" y="3429000"/>
            <a:ext cx="133643" cy="112541"/>
          </a:xfrm>
          <a:prstGeom prst="roundRect">
            <a:avLst/>
          </a:prstGeom>
          <a:solidFill>
            <a:schemeClr val="accent2">
              <a:alpha val="30915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EAE4208-900E-E5DF-C0A0-1AB80342C895}"/>
              </a:ext>
            </a:extLst>
          </p:cNvPr>
          <p:cNvSpPr/>
          <p:nvPr/>
        </p:nvSpPr>
        <p:spPr>
          <a:xfrm>
            <a:off x="9476302" y="3874083"/>
            <a:ext cx="133643" cy="112541"/>
          </a:xfrm>
          <a:prstGeom prst="roundRect">
            <a:avLst/>
          </a:prstGeom>
          <a:solidFill>
            <a:schemeClr val="accent2">
              <a:alpha val="30915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26C902F-5CCC-83CA-4700-9E102554B948}"/>
              </a:ext>
            </a:extLst>
          </p:cNvPr>
          <p:cNvSpPr/>
          <p:nvPr/>
        </p:nvSpPr>
        <p:spPr>
          <a:xfrm>
            <a:off x="10728961" y="3429000"/>
            <a:ext cx="807720" cy="112541"/>
          </a:xfrm>
          <a:prstGeom prst="roundRect">
            <a:avLst/>
          </a:prstGeom>
          <a:solidFill>
            <a:schemeClr val="accent2">
              <a:alpha val="30915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DC252B3-5FFF-DB18-E33C-8420D72C0CC4}"/>
              </a:ext>
            </a:extLst>
          </p:cNvPr>
          <p:cNvSpPr/>
          <p:nvPr/>
        </p:nvSpPr>
        <p:spPr>
          <a:xfrm>
            <a:off x="10271761" y="3883981"/>
            <a:ext cx="807720" cy="112541"/>
          </a:xfrm>
          <a:prstGeom prst="roundRect">
            <a:avLst/>
          </a:prstGeom>
          <a:solidFill>
            <a:schemeClr val="accent2">
              <a:alpha val="30915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F0C9F27-52F2-C3E8-A037-B8021AB4460A}"/>
              </a:ext>
            </a:extLst>
          </p:cNvPr>
          <p:cNvSpPr/>
          <p:nvPr/>
        </p:nvSpPr>
        <p:spPr>
          <a:xfrm>
            <a:off x="8657772" y="5341620"/>
            <a:ext cx="318630" cy="121920"/>
          </a:xfrm>
          <a:prstGeom prst="roundRect">
            <a:avLst/>
          </a:prstGeom>
          <a:solidFill>
            <a:schemeClr val="accent2">
              <a:alpha val="30915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6247D3B-829F-AB54-A24A-F6F3E3FCE2A2}"/>
              </a:ext>
            </a:extLst>
          </p:cNvPr>
          <p:cNvSpPr/>
          <p:nvPr/>
        </p:nvSpPr>
        <p:spPr>
          <a:xfrm>
            <a:off x="9543122" y="5341619"/>
            <a:ext cx="2275497" cy="130135"/>
          </a:xfrm>
          <a:prstGeom prst="roundRect">
            <a:avLst/>
          </a:prstGeom>
          <a:solidFill>
            <a:schemeClr val="accent2">
              <a:alpha val="30915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3423851-BDC7-BBF4-67E1-D8305A79B719}"/>
              </a:ext>
            </a:extLst>
          </p:cNvPr>
          <p:cNvSpPr/>
          <p:nvPr/>
        </p:nvSpPr>
        <p:spPr>
          <a:xfrm>
            <a:off x="7920197" y="5491805"/>
            <a:ext cx="318630" cy="121920"/>
          </a:xfrm>
          <a:prstGeom prst="roundRect">
            <a:avLst/>
          </a:prstGeom>
          <a:solidFill>
            <a:schemeClr val="accent2">
              <a:alpha val="30915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FF2C6C1-0983-8B97-208A-4176623D357F}"/>
              </a:ext>
            </a:extLst>
          </p:cNvPr>
          <p:cNvSpPr/>
          <p:nvPr/>
        </p:nvSpPr>
        <p:spPr>
          <a:xfrm>
            <a:off x="8810172" y="5494020"/>
            <a:ext cx="1198532" cy="119705"/>
          </a:xfrm>
          <a:prstGeom prst="roundRect">
            <a:avLst/>
          </a:prstGeom>
          <a:solidFill>
            <a:schemeClr val="accent2">
              <a:alpha val="30915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83E31DB-B76F-8D5D-B672-FCF13A5FDBBC}"/>
              </a:ext>
            </a:extLst>
          </p:cNvPr>
          <p:cNvCxnSpPr/>
          <p:nvPr/>
        </p:nvCxnSpPr>
        <p:spPr>
          <a:xfrm flipH="1">
            <a:off x="8810172" y="3541541"/>
            <a:ext cx="732950" cy="1800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D1B5006-FFB2-6441-DFDE-6B930C6ED4B6}"/>
              </a:ext>
            </a:extLst>
          </p:cNvPr>
          <p:cNvCxnSpPr>
            <a:stCxn id="20" idx="2"/>
            <a:endCxn id="23" idx="0"/>
          </p:cNvCxnSpPr>
          <p:nvPr/>
        </p:nvCxnSpPr>
        <p:spPr>
          <a:xfrm flipH="1">
            <a:off x="10680871" y="3541541"/>
            <a:ext cx="451950" cy="1800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902716-3521-1975-0500-D8CE02BF3D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9343" y="6325669"/>
            <a:ext cx="1052508" cy="365125"/>
          </a:xfrm>
        </p:spPr>
        <p:txBody>
          <a:bodyPr/>
          <a:lstStyle/>
          <a:p>
            <a:fld id="{75E287E6-4633-2448-AB22-703677EC68E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8472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DA2027"/>
      </a:accent2>
      <a:accent3>
        <a:srgbClr val="A5A5A5"/>
      </a:accent3>
      <a:accent4>
        <a:srgbClr val="0D223F"/>
      </a:accent4>
      <a:accent5>
        <a:srgbClr val="5B9BD5"/>
      </a:accent5>
      <a:accent6>
        <a:srgbClr val="003A74"/>
      </a:accent6>
      <a:hlink>
        <a:srgbClr val="0563C1"/>
      </a:hlink>
      <a:folHlink>
        <a:srgbClr val="954F72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{137810C9-9718-7E48-8022-1CC97073F079}tf10001123</Template>
  <TotalTime>0</TotalTime>
  <Words>1728</Words>
  <Application>Microsoft Office PowerPoint</Application>
  <PresentationFormat>Widescreen</PresentationFormat>
  <Paragraphs>172</Paragraphs>
  <Slides>22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Gill Sans MT</vt:lpstr>
      <vt:lpstr>Google Sans Text</vt:lpstr>
      <vt:lpstr>Wingdings</vt:lpstr>
      <vt:lpstr>Wingdings 2</vt:lpstr>
      <vt:lpstr>Dividend</vt:lpstr>
      <vt:lpstr>Pro Football Reference</vt:lpstr>
      <vt:lpstr>Topic Definitions</vt:lpstr>
      <vt:lpstr> Topic Scraping data from pro-football-reference.com</vt:lpstr>
      <vt:lpstr>Topic Pro-football-reference.com</vt:lpstr>
      <vt:lpstr>Data source Specific URLS</vt:lpstr>
      <vt:lpstr>Data source Legal</vt:lpstr>
      <vt:lpstr>Web Scraping Examining layout and Understanding structure</vt:lpstr>
      <vt:lpstr>Web Scraping TOOLS AND METHODLOGY</vt:lpstr>
      <vt:lpstr>Web Scraping TOOLS AND METHODLOGY</vt:lpstr>
      <vt:lpstr>Data Cleaning Extracting year, adding division column</vt:lpstr>
      <vt:lpstr>RESULTS NFL and Standings dataframes</vt:lpstr>
      <vt:lpstr>Visualization Plot of QB,RB,TE &amp;WR players for the year(2018-2022)</vt:lpstr>
      <vt:lpstr>Visualization Top 10 NFL players Yards &amp; Touchdowns for the year(2018-2022) </vt:lpstr>
      <vt:lpstr>Visualization Plot for all players in the year 2018-2022</vt:lpstr>
      <vt:lpstr>Visualization Top 10 NFL players by Yards and Touchdowns</vt:lpstr>
      <vt:lpstr>Analysis Top 10 players – Example Output</vt:lpstr>
      <vt:lpstr>Visualization NFL 2022-2023 season win loss by team</vt:lpstr>
      <vt:lpstr>Visualization Line Graph for Division Team rankings 2018-2022 Seasons</vt:lpstr>
      <vt:lpstr>Analysis impact of each position on winning teams</vt:lpstr>
      <vt:lpstr>Takeaways</vt:lpstr>
      <vt:lpstr>Going Forward Contract Structure</vt:lpstr>
      <vt:lpstr>Thank you for your attention!  We welcome any questions that you may have.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 Football Reference</dc:title>
  <dc:creator>Verma, Anu</dc:creator>
  <cp:lastModifiedBy>Rucinski, Jonathan</cp:lastModifiedBy>
  <cp:revision>2</cp:revision>
  <dcterms:created xsi:type="dcterms:W3CDTF">2023-03-15T21:28:09Z</dcterms:created>
  <dcterms:modified xsi:type="dcterms:W3CDTF">2023-09-29T20:21:43Z</dcterms:modified>
</cp:coreProperties>
</file>